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303" r:id="rId2"/>
    <p:sldId id="334" r:id="rId3"/>
    <p:sldId id="329" r:id="rId4"/>
    <p:sldId id="326" r:id="rId5"/>
    <p:sldId id="258" r:id="rId6"/>
    <p:sldId id="259" r:id="rId7"/>
    <p:sldId id="260" r:id="rId8"/>
    <p:sldId id="309" r:id="rId9"/>
    <p:sldId id="269" r:id="rId10"/>
    <p:sldId id="274" r:id="rId11"/>
    <p:sldId id="276" r:id="rId12"/>
    <p:sldId id="336" r:id="rId13"/>
    <p:sldId id="335" r:id="rId14"/>
    <p:sldId id="277" r:id="rId15"/>
    <p:sldId id="281" r:id="rId16"/>
    <p:sldId id="337" r:id="rId17"/>
    <p:sldId id="282" r:id="rId18"/>
    <p:sldId id="324" r:id="rId19"/>
    <p:sldId id="325" r:id="rId20"/>
    <p:sldId id="278" r:id="rId21"/>
    <p:sldId id="339" r:id="rId22"/>
    <p:sldId id="322" r:id="rId23"/>
    <p:sldId id="323" r:id="rId24"/>
    <p:sldId id="33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  <a:srgbClr val="00BA38"/>
    <a:srgbClr val="F8766D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9"/>
    <p:restoredTop sz="93561"/>
  </p:normalViewPr>
  <p:slideViewPr>
    <p:cSldViewPr snapToGrid="0" snapToObjects="1">
      <p:cViewPr varScale="1">
        <p:scale>
          <a:sx n="102" d="100"/>
          <a:sy n="102" d="100"/>
        </p:scale>
        <p:origin x="20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515B3-277C-DF4F-A0AF-5A31D9D3614B}" type="datetimeFigureOut">
              <a:rPr lang="en-US" smtClean="0"/>
              <a:t>2/3/22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F1D6-F112-A545-A080-AF4D9757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7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D7FD9-AEC6-4366-A55F-FFD54DC2F8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04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18487C-3716-4A0B-941F-A8C5D58EA8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6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6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3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8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7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8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0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9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FC2D-A4A6-9040-92D6-2A8821A9065A}" type="datetimeFigureOut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7DE0-37B7-A744-9CD3-A8B61FE46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9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nce.ads.uga.edu/wiki/doku.php?id=user_defined_files_for_covariances_of_random_effect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4" Type="http://schemas.openxmlformats.org/officeDocument/2006/relationships/image" Target="../media/image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6529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Creating genomic relationship matrices with preGSf90</a:t>
            </a:r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" y="0"/>
            <a:ext cx="2975429" cy="15621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61716" y="6392277"/>
            <a:ext cx="3620568" cy="4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BLUPF90 TEAM, 02/2022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85800" y="4891159"/>
            <a:ext cx="2981259" cy="78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58"/>
              </a:spcBef>
            </a:pPr>
            <a:r>
              <a:rPr lang="en-US" sz="2200" dirty="0"/>
              <a:t>Daniela Lourenco</a:t>
            </a:r>
          </a:p>
          <a:p>
            <a:pPr>
              <a:spcBef>
                <a:spcPts val="258"/>
              </a:spcBef>
            </a:pPr>
            <a:r>
              <a:rPr lang="en-US" sz="2200" dirty="0"/>
              <a:t>UGA USA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25706" y="4782885"/>
            <a:ext cx="2928767" cy="7883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Ignacio Aguilar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INIA Uruguay</a:t>
            </a:r>
          </a:p>
        </p:txBody>
      </p:sp>
    </p:spTree>
    <p:extLst>
      <p:ext uri="{BB962C8B-B14F-4D97-AF65-F5344CB8AC3E}">
        <p14:creationId xmlns:p14="http://schemas.microsoft.com/office/powerpoint/2010/main" val="122651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3671"/>
          </a:xfrm>
        </p:spPr>
        <p:txBody>
          <a:bodyPr>
            <a:normAutofit/>
          </a:bodyPr>
          <a:lstStyle/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default </a:t>
            </a:r>
            <a:r>
              <a:rPr lang="es-ES" dirty="0" err="1"/>
              <a:t>options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710813"/>
                <a:ext cx="8541945" cy="470048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000" b="1"/>
                      <m:t>G</m:t>
                    </m:r>
                    <m:r>
                      <m:rPr>
                        <m:nor/>
                      </m:rPr>
                      <a:rPr lang="en-US" sz="3000" i="0" baseline="-25000" smtClean="0"/>
                      <m:t>0</m:t>
                    </m:r>
                    <m:r>
                      <m:rPr>
                        <m:nor/>
                      </m:rPr>
                      <a:rPr lang="en-US" sz="3000"/>
                      <m:t> = </m:t>
                    </m:r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000" b="1"/>
                          <m:t>ZZ</m:t>
                        </m:r>
                        <m:r>
                          <m:rPr>
                            <m:nor/>
                          </m:rPr>
                          <a:rPr lang="en-US" sz="3000" i="1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000"/>
                          <m:t>2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3000" i="1"/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3000" i="1"/>
                                  <m:t>i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3000"/>
                              <m:t>(1</m:t>
                            </m:r>
                            <m:r>
                              <m:rPr>
                                <m:nor/>
                              </m:rPr>
                              <a:rPr lang="en-US" sz="3000" i="1"/>
                              <m:t>−</m:t>
                            </m:r>
                            <m:sSub>
                              <m:sSubPr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3000" i="1"/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sz="3000" i="1"/>
                                  <m:t>i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3000"/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dirty="0"/>
                  <a:t>      </a:t>
                </a:r>
                <a:r>
                  <a:rPr lang="en-US" sz="1900" dirty="0"/>
                  <a:t>(</a:t>
                </a:r>
                <a:r>
                  <a:rPr lang="en-US" sz="1900" dirty="0" err="1"/>
                  <a:t>VanRaden</a:t>
                </a:r>
                <a:r>
                  <a:rPr lang="en-US" sz="1900" dirty="0"/>
                  <a:t>, 2008)</a:t>
                </a:r>
              </a:p>
              <a:p>
                <a:r>
                  <a:rPr lang="es-ES" sz="3000" dirty="0" err="1"/>
                  <a:t>With</a:t>
                </a:r>
                <a:r>
                  <a:rPr lang="es-ES" sz="3000" dirty="0"/>
                  <a:t>:</a:t>
                </a:r>
              </a:p>
              <a:p>
                <a:pPr lvl="1"/>
                <a:r>
                  <a:rPr lang="es-ES" dirty="0"/>
                  <a:t> </a:t>
                </a:r>
                <a:r>
                  <a:rPr lang="es-ES" b="1" dirty="0"/>
                  <a:t>Z</a:t>
                </a:r>
                <a:r>
                  <a:rPr lang="es-ES" dirty="0"/>
                  <a:t> </a:t>
                </a:r>
                <a:r>
                  <a:rPr lang="es-ES" dirty="0" err="1"/>
                  <a:t>centered</a:t>
                </a:r>
                <a:r>
                  <a:rPr lang="es-ES" dirty="0"/>
                  <a:t> </a:t>
                </a:r>
                <a:r>
                  <a:rPr lang="es-ES" dirty="0" err="1"/>
                  <a:t>using</a:t>
                </a:r>
                <a:r>
                  <a:rPr lang="es-ES" dirty="0"/>
                  <a:t> </a:t>
                </a:r>
                <a:r>
                  <a:rPr lang="es-ES" dirty="0" err="1"/>
                  <a:t>current</a:t>
                </a:r>
                <a:r>
                  <a:rPr lang="es-ES" dirty="0"/>
                  <a:t> </a:t>
                </a:r>
                <a:r>
                  <a:rPr lang="es-ES" dirty="0" err="1"/>
                  <a:t>allele</a:t>
                </a:r>
                <a:r>
                  <a:rPr lang="es-ES" dirty="0"/>
                  <a:t> </a:t>
                </a:r>
                <a:r>
                  <a:rPr lang="es-ES" dirty="0" err="1"/>
                  <a:t>frequencies</a:t>
                </a:r>
                <a:r>
                  <a:rPr lang="es-ES" dirty="0"/>
                  <a:t> </a:t>
                </a:r>
              </a:p>
              <a:p>
                <a:pPr lvl="2"/>
                <a:r>
                  <a:rPr lang="es-ES" dirty="0" err="1"/>
                  <a:t>Current</a:t>
                </a:r>
                <a:r>
                  <a:rPr lang="es-ES" dirty="0"/>
                  <a:t> </a:t>
                </a:r>
                <a:r>
                  <a:rPr lang="es-ES" dirty="0" err="1"/>
                  <a:t>genotyped</a:t>
                </a:r>
                <a:r>
                  <a:rPr lang="es-ES" dirty="0"/>
                  <a:t> </a:t>
                </a:r>
                <a:r>
                  <a:rPr lang="es-ES" dirty="0" err="1"/>
                  <a:t>animals</a:t>
                </a:r>
                <a:r>
                  <a:rPr lang="es-ES" dirty="0"/>
                  <a:t> </a:t>
                </a:r>
              </a:p>
              <a:p>
                <a:pPr marL="9525" lvl="1" indent="0">
                  <a:buNone/>
                </a:pPr>
                <a:endParaRPr lang="es-ES" sz="3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710813"/>
                <a:ext cx="8541945" cy="4700486"/>
              </a:xfrm>
              <a:blipFill>
                <a:blip r:embed="rId2"/>
                <a:stretch>
                  <a:fillRect l="-1634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03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326"/>
            <a:ext cx="8229600" cy="1143000"/>
          </a:xfrm>
        </p:spPr>
        <p:txBody>
          <a:bodyPr/>
          <a:lstStyle/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</a:t>
            </a:r>
            <a:r>
              <a:rPr lang="es-ES" dirty="0" err="1"/>
              <a:t>Options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4721" y="1600200"/>
            <a:ext cx="8734552" cy="5029200"/>
          </a:xfrm>
        </p:spPr>
        <p:txBody>
          <a:bodyPr>
            <a:normAutofit/>
          </a:bodyPr>
          <a:lstStyle/>
          <a:p>
            <a:r>
              <a:rPr lang="en-US" dirty="0"/>
              <a:t>OPTION </a:t>
            </a:r>
            <a:r>
              <a:rPr lang="en-US" dirty="0" err="1"/>
              <a:t>whichfreq</a:t>
            </a:r>
            <a:r>
              <a:rPr lang="en-US" dirty="0"/>
              <a:t> </a:t>
            </a:r>
            <a:r>
              <a:rPr lang="en-US" i="1" dirty="0"/>
              <a:t>x</a:t>
            </a:r>
          </a:p>
          <a:p>
            <a:pPr lvl="1"/>
            <a:r>
              <a:rPr lang="en-US" dirty="0"/>
              <a:t> 0: read from file </a:t>
            </a:r>
            <a:r>
              <a:rPr lang="en-US" i="1" dirty="0" err="1"/>
              <a:t>freqdata</a:t>
            </a:r>
            <a:r>
              <a:rPr lang="en-US" dirty="0"/>
              <a:t> or other specified name (needs OPTION </a:t>
            </a:r>
            <a:r>
              <a:rPr lang="en-US" dirty="0" err="1"/>
              <a:t>FreqFile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1: 0.5 </a:t>
            </a:r>
          </a:p>
          <a:p>
            <a:pPr lvl="1"/>
            <a:r>
              <a:rPr lang="en-US" dirty="0"/>
              <a:t> 2: current calculated from genotypes (default)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/>
              <a:t>OPTION </a:t>
            </a:r>
            <a:r>
              <a:rPr lang="en-US" dirty="0" err="1"/>
              <a:t>FreqFile</a:t>
            </a:r>
            <a:r>
              <a:rPr lang="en-US" dirty="0"/>
              <a:t>  </a:t>
            </a:r>
            <a:r>
              <a:rPr lang="en-US" i="1" dirty="0"/>
              <a:t>file</a:t>
            </a:r>
          </a:p>
          <a:p>
            <a:pPr lvl="1"/>
            <a:r>
              <a:rPr lang="en-US" dirty="0"/>
              <a:t>Reads allele frequencies from a file</a:t>
            </a:r>
          </a:p>
        </p:txBody>
      </p:sp>
    </p:spTree>
    <p:extLst>
      <p:ext uri="{BB962C8B-B14F-4D97-AF65-F5344CB8AC3E}">
        <p14:creationId xmlns:p14="http://schemas.microsoft.com/office/powerpoint/2010/main" val="2371947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3671"/>
          </a:xfrm>
        </p:spPr>
        <p:txBody>
          <a:bodyPr>
            <a:normAutofit/>
          </a:bodyPr>
          <a:lstStyle/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default </a:t>
            </a:r>
            <a:r>
              <a:rPr lang="es-ES" dirty="0" err="1"/>
              <a:t>options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0813"/>
            <a:ext cx="8541945" cy="4700486"/>
          </a:xfrm>
        </p:spPr>
        <p:txBody>
          <a:bodyPr>
            <a:normAutofit/>
          </a:bodyPr>
          <a:lstStyle/>
          <a:p>
            <a:pPr marL="466725" lvl="1" indent="-457200">
              <a:buFont typeface="Arial" panose="020B0604020202020204" pitchFamily="34" charset="0"/>
              <a:buChar char="•"/>
            </a:pPr>
            <a:r>
              <a:rPr lang="es-ES" sz="3000" b="1" dirty="0" err="1"/>
              <a:t>Blending</a:t>
            </a:r>
            <a:r>
              <a:rPr lang="es-ES" sz="3000" dirty="0"/>
              <a:t> - to </a:t>
            </a:r>
            <a:r>
              <a:rPr lang="es-ES" sz="3000" dirty="0" err="1"/>
              <a:t>avoid</a:t>
            </a:r>
            <a:r>
              <a:rPr lang="es-ES" sz="3000" dirty="0"/>
              <a:t> </a:t>
            </a:r>
            <a:r>
              <a:rPr lang="es-ES" sz="3000" dirty="0" err="1"/>
              <a:t>singulatiry</a:t>
            </a:r>
            <a:r>
              <a:rPr lang="es-ES" sz="3000" dirty="0"/>
              <a:t> </a:t>
            </a:r>
            <a:r>
              <a:rPr lang="es-ES" sz="3000" dirty="0" err="1"/>
              <a:t>problems</a:t>
            </a:r>
            <a:endParaRPr lang="es-ES" sz="3000" dirty="0"/>
          </a:p>
          <a:p>
            <a:pPr marL="0" indent="0">
              <a:buNone/>
            </a:pPr>
            <a:r>
              <a:rPr lang="es-ES" sz="3000" b="1" dirty="0"/>
              <a:t>		G</a:t>
            </a:r>
            <a:r>
              <a:rPr lang="es-ES" sz="3000" dirty="0"/>
              <a:t> = 0.95*</a:t>
            </a:r>
            <a:r>
              <a:rPr lang="es-ES" sz="3000" b="1" dirty="0"/>
              <a:t>G</a:t>
            </a:r>
            <a:r>
              <a:rPr lang="es-ES" sz="3000" baseline="-25000" dirty="0"/>
              <a:t>0</a:t>
            </a:r>
            <a:r>
              <a:rPr lang="es-ES" sz="3000" dirty="0"/>
              <a:t>+ 0.05*</a:t>
            </a:r>
            <a:r>
              <a:rPr lang="es-ES" sz="3000" b="1" dirty="0"/>
              <a:t>A</a:t>
            </a:r>
            <a:r>
              <a:rPr lang="es-ES" sz="3000" baseline="-25000" dirty="0"/>
              <a:t>22</a:t>
            </a:r>
            <a:r>
              <a:rPr lang="es-ES" sz="3000" dirty="0"/>
              <a:t>     </a:t>
            </a:r>
          </a:p>
          <a:p>
            <a:pPr lvl="1"/>
            <a:r>
              <a:rPr lang="es-ES" dirty="0"/>
              <a:t>OPTION </a:t>
            </a:r>
            <a:r>
              <a:rPr lang="es-ES" dirty="0" err="1"/>
              <a:t>AlphaBeta</a:t>
            </a:r>
            <a:r>
              <a:rPr lang="es-ES" dirty="0"/>
              <a:t> 0.95 0.05   #(default)   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Beta </a:t>
            </a:r>
            <a:r>
              <a:rPr lang="es-ES" dirty="0" err="1"/>
              <a:t>may</a:t>
            </a:r>
            <a:r>
              <a:rPr lang="es-ES" dirty="0"/>
              <a:t> </a:t>
            </a:r>
            <a:r>
              <a:rPr lang="es-ES" dirty="0" err="1"/>
              <a:t>vary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0.2 to 0.01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911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22"/>
            <a:ext cx="8229600" cy="793671"/>
          </a:xfrm>
        </p:spPr>
        <p:txBody>
          <a:bodyPr>
            <a:normAutofit/>
          </a:bodyPr>
          <a:lstStyle/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default </a:t>
            </a:r>
            <a:r>
              <a:rPr lang="es-ES" dirty="0" err="1"/>
              <a:t>options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2203" y="1238870"/>
            <a:ext cx="8541945" cy="2389239"/>
          </a:xfrm>
        </p:spPr>
        <p:txBody>
          <a:bodyPr>
            <a:normAutofit/>
          </a:bodyPr>
          <a:lstStyle/>
          <a:p>
            <a:r>
              <a:rPr lang="es-ES" b="1" dirty="0" err="1"/>
              <a:t>Tuning</a:t>
            </a:r>
            <a:r>
              <a:rPr lang="es-ES" dirty="0"/>
              <a:t> </a:t>
            </a:r>
          </a:p>
          <a:p>
            <a:pPr lvl="1"/>
            <a:r>
              <a:rPr lang="es-ES" dirty="0" err="1"/>
              <a:t>Adjust</a:t>
            </a:r>
            <a:r>
              <a:rPr lang="es-ES" dirty="0"/>
              <a:t> </a:t>
            </a:r>
            <a:r>
              <a:rPr lang="es-ES" b="1" dirty="0"/>
              <a:t>G</a:t>
            </a:r>
            <a:r>
              <a:rPr lang="es-ES" dirty="0"/>
              <a:t> to </a:t>
            </a:r>
            <a:r>
              <a:rPr lang="es-ES" dirty="0" err="1"/>
              <a:t>have</a:t>
            </a:r>
            <a:r>
              <a:rPr lang="es-ES" dirty="0"/>
              <a:t> mean of </a:t>
            </a:r>
            <a:r>
              <a:rPr lang="es-ES" dirty="0" err="1"/>
              <a:t>diagonals</a:t>
            </a:r>
            <a:r>
              <a:rPr lang="es-ES" dirty="0"/>
              <a:t> and off-</a:t>
            </a:r>
            <a:r>
              <a:rPr lang="es-ES" dirty="0" err="1"/>
              <a:t>diagonals</a:t>
            </a:r>
            <a:r>
              <a:rPr lang="es-ES" dirty="0"/>
              <a:t> </a:t>
            </a:r>
            <a:r>
              <a:rPr lang="es-ES" dirty="0" err="1"/>
              <a:t>equal</a:t>
            </a:r>
            <a:r>
              <a:rPr lang="es-ES" dirty="0"/>
              <a:t> to </a:t>
            </a:r>
            <a:r>
              <a:rPr lang="es-ES" b="1" dirty="0"/>
              <a:t>A</a:t>
            </a:r>
            <a:r>
              <a:rPr lang="es-ES" baseline="-25000" dirty="0"/>
              <a:t>22 </a:t>
            </a:r>
          </a:p>
          <a:p>
            <a:pPr lvl="1"/>
            <a:r>
              <a:rPr lang="es-ES" dirty="0"/>
              <a:t>OPTION </a:t>
            </a:r>
            <a:r>
              <a:rPr lang="es-ES" dirty="0" err="1"/>
              <a:t>tunedG</a:t>
            </a:r>
            <a:r>
              <a:rPr lang="es-ES" dirty="0"/>
              <a:t> 2   #(default)    </a:t>
            </a:r>
            <a:r>
              <a:rPr lang="es-ES" dirty="0" err="1"/>
              <a:t>Chen</a:t>
            </a:r>
            <a:r>
              <a:rPr lang="es-ES" dirty="0"/>
              <a:t> et al. (2011)</a:t>
            </a:r>
          </a:p>
          <a:p>
            <a:pPr marL="457200" lvl="1" indent="0">
              <a:buNone/>
            </a:pP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3DF7C3C-0FBC-7E44-9804-08C1CE8B71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4855" y="3718770"/>
                <a:ext cx="8541945" cy="30409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Base of GBLUP is </a:t>
                </a:r>
                <a:r>
                  <a:rPr lang="en-US" sz="2400" i="1" dirty="0"/>
                  <a:t>genotyped</a:t>
                </a:r>
                <a:r>
                  <a:rPr lang="en-US" sz="2400" dirty="0"/>
                  <a:t> animals</a:t>
                </a:r>
              </a:p>
              <a:p>
                <a:r>
                  <a:rPr lang="en-US" sz="2400" dirty="0"/>
                  <a:t>Base of pedigree is </a:t>
                </a:r>
                <a:r>
                  <a:rPr lang="en-US" sz="2400" i="1" dirty="0"/>
                  <a:t>founders of the pedigree</a:t>
                </a:r>
                <a:endParaRPr lang="en-US" sz="2400" dirty="0"/>
              </a:p>
              <a:p>
                <a:r>
                  <a:rPr lang="en-US" sz="2400" dirty="0"/>
                  <a:t>For SSGBLUP modelled as a mean for genotyped animals </a:t>
                </a:r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b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smtClean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</m:d>
                  </m:oMath>
                </a14:m>
                <a:endParaRPr lang="en-US" sz="2400" b="1" dirty="0"/>
              </a:p>
              <a:p>
                <a:pPr lvl="1"/>
                <a:r>
                  <a:rPr lang="en-US" sz="2400" dirty="0"/>
                  <a:t>Integrate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/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smtClean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11′</m:t>
                    </m:r>
                    <m:r>
                      <m:rPr>
                        <m:nor/>
                      </m:rPr>
                      <a:rPr lang="en-US"/>
                      <m:t>λ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+(1−</m:t>
                    </m:r>
                    <m:f>
                      <m:fPr>
                        <m:type m:val="skw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/>
                          <m:t>λ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400" b="1" smtClean="0">
                        <a:latin typeface="Cambria Math" panose="02040503050406030204" pitchFamily="18" charset="0"/>
                      </a:rPr>
                      <m:t>𝐆</m:t>
                    </m:r>
                  </m:oMath>
                </a14:m>
                <a:endParaRPr lang="en-US" sz="2400" b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= (Genomic base) – (Pedigree base) </a:t>
                </a:r>
              </a:p>
              <a:p>
                <a:pPr lvl="1"/>
                <a:r>
                  <a:rPr lang="en-US" sz="2400" dirty="0" err="1"/>
                  <a:t>Vitezica</a:t>
                </a:r>
                <a:r>
                  <a:rPr lang="en-US" sz="2400" dirty="0"/>
                  <a:t> et al. 2011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3DF7C3C-0FBC-7E44-9804-08C1CE8B7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55" y="3718770"/>
                <a:ext cx="8541945" cy="3040908"/>
              </a:xfrm>
              <a:prstGeom prst="rect">
                <a:avLst/>
              </a:prstGeom>
              <a:blipFill>
                <a:blip r:embed="rId2"/>
                <a:stretch>
                  <a:fillRect l="-890" t="-208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16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Options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matching</a:t>
            </a:r>
            <a:r>
              <a:rPr lang="es-ES" dirty="0"/>
              <a:t> </a:t>
            </a:r>
            <a:r>
              <a:rPr lang="es-ES" b="1" dirty="0"/>
              <a:t>G</a:t>
            </a:r>
            <a:r>
              <a:rPr lang="es-ES" dirty="0"/>
              <a:t> to </a:t>
            </a:r>
            <a:r>
              <a:rPr lang="es-ES" b="1" dirty="0"/>
              <a:t>A</a:t>
            </a:r>
            <a:r>
              <a:rPr lang="es-ES" baseline="-25000" dirty="0"/>
              <a:t>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ES" dirty="0"/>
              <a:t>OPTION </a:t>
            </a:r>
            <a:r>
              <a:rPr lang="es-ES" dirty="0" err="1"/>
              <a:t>tunedG</a:t>
            </a:r>
            <a:r>
              <a:rPr lang="es-ES" dirty="0"/>
              <a:t> </a:t>
            </a:r>
            <a:r>
              <a:rPr lang="es-ES" i="1" dirty="0"/>
              <a:t>x</a:t>
            </a:r>
          </a:p>
          <a:p>
            <a:pPr lvl="1"/>
            <a:r>
              <a:rPr lang="es-ES" dirty="0"/>
              <a:t>0: no </a:t>
            </a:r>
            <a:r>
              <a:rPr lang="es-ES" dirty="0" err="1"/>
              <a:t>adjustment</a:t>
            </a:r>
            <a:endParaRPr lang="es-ES" dirty="0"/>
          </a:p>
          <a:p>
            <a:pPr lvl="1"/>
            <a:r>
              <a:rPr lang="es-ES" dirty="0"/>
              <a:t>1: mean(</a:t>
            </a:r>
            <a:r>
              <a:rPr lang="es-ES" dirty="0" err="1"/>
              <a:t>diag</a:t>
            </a:r>
            <a:r>
              <a:rPr lang="es-ES" dirty="0"/>
              <a:t>(G))=1, mean(</a:t>
            </a:r>
            <a:r>
              <a:rPr lang="es-ES" dirty="0" err="1"/>
              <a:t>offdiag</a:t>
            </a:r>
            <a:r>
              <a:rPr lang="es-ES" dirty="0"/>
              <a:t>(G))=0</a:t>
            </a:r>
          </a:p>
          <a:p>
            <a:pPr lvl="1"/>
            <a:r>
              <a:rPr lang="es-ES" dirty="0"/>
              <a:t>2: mean(</a:t>
            </a:r>
            <a:r>
              <a:rPr lang="es-ES" dirty="0" err="1"/>
              <a:t>diag</a:t>
            </a:r>
            <a:r>
              <a:rPr lang="es-ES" dirty="0"/>
              <a:t>(G))=mean(</a:t>
            </a:r>
            <a:r>
              <a:rPr lang="es-ES" dirty="0" err="1"/>
              <a:t>diag</a:t>
            </a:r>
            <a:r>
              <a:rPr lang="es-ES" dirty="0"/>
              <a:t>(A</a:t>
            </a:r>
            <a:r>
              <a:rPr lang="es-ES" baseline="-25000" dirty="0"/>
              <a:t>22</a:t>
            </a:r>
            <a:r>
              <a:rPr lang="es-ES" dirty="0"/>
              <a:t>)),    </a:t>
            </a:r>
          </a:p>
          <a:p>
            <a:pPr marL="365760" lvl="1" indent="0">
              <a:buNone/>
            </a:pPr>
            <a:r>
              <a:rPr lang="es-ES" dirty="0"/>
              <a:t>       mean(</a:t>
            </a:r>
            <a:r>
              <a:rPr lang="es-ES" dirty="0" err="1"/>
              <a:t>offdiag</a:t>
            </a:r>
            <a:r>
              <a:rPr lang="es-ES" dirty="0"/>
              <a:t>(G))=mean(</a:t>
            </a:r>
            <a:r>
              <a:rPr lang="es-ES" dirty="0" err="1"/>
              <a:t>offdiag</a:t>
            </a:r>
            <a:r>
              <a:rPr lang="es-ES" dirty="0"/>
              <a:t>(A</a:t>
            </a:r>
            <a:r>
              <a:rPr lang="es-ES" baseline="-25000" dirty="0"/>
              <a:t>22</a:t>
            </a:r>
            <a:r>
              <a:rPr lang="es-ES" dirty="0"/>
              <a:t>))  (default)</a:t>
            </a:r>
          </a:p>
          <a:p>
            <a:pPr lvl="1"/>
            <a:r>
              <a:rPr lang="es-ES" dirty="0"/>
              <a:t>3: mean(G)=mean(A</a:t>
            </a:r>
            <a:r>
              <a:rPr lang="es-ES" baseline="-25000" dirty="0"/>
              <a:t>22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4: Use </a:t>
            </a:r>
            <a:r>
              <a:rPr lang="es-ES" dirty="0" err="1"/>
              <a:t>Fst</a:t>
            </a:r>
            <a:r>
              <a:rPr lang="es-ES" dirty="0"/>
              <a:t> </a:t>
            </a:r>
            <a:r>
              <a:rPr lang="es-ES" dirty="0" err="1"/>
              <a:t>adjustment</a:t>
            </a:r>
            <a:r>
              <a:rPr lang="es-ES" dirty="0"/>
              <a:t>. </a:t>
            </a:r>
            <a:r>
              <a:rPr lang="es-ES" sz="1500" dirty="0"/>
              <a:t>Powell et al. (2010) &amp; </a:t>
            </a:r>
            <a:r>
              <a:rPr lang="es-ES" sz="1500" dirty="0" err="1"/>
              <a:t>Vitezica</a:t>
            </a:r>
            <a:r>
              <a:rPr lang="es-ES" sz="1500" dirty="0"/>
              <a:t> et al. (2011) </a:t>
            </a:r>
          </a:p>
          <a:p>
            <a:pPr marL="365760" lvl="1" indent="0">
              <a:buNone/>
            </a:pPr>
            <a:endParaRPr lang="es-ES" baseline="30000" dirty="0"/>
          </a:p>
          <a:p>
            <a:pPr marL="365760" lvl="1" indent="0">
              <a:buNone/>
            </a:pPr>
            <a:r>
              <a:rPr lang="es-ES" baseline="30000" dirty="0"/>
              <a:t>	</a:t>
            </a:r>
          </a:p>
        </p:txBody>
      </p:sp>
      <p:pic>
        <p:nvPicPr>
          <p:cNvPr id="8" name="Picture 7" descr="A close up of a clock&#10;&#10;Description automatically generated">
            <a:extLst>
              <a:ext uri="{FF2B5EF4-FFF2-40B4-BE49-F238E27FC236}">
                <a16:creationId xmlns:a16="http://schemas.microsoft.com/office/drawing/2014/main" id="{62B04E67-8BD4-0149-B5A3-DA10B53BB6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486246"/>
            <a:ext cx="2782529" cy="7799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64C0715-24A8-254B-BF04-8CD2553A52A1}"/>
                  </a:ext>
                </a:extLst>
              </p:cNvPr>
              <p:cNvSpPr/>
              <p:nvPr/>
            </p:nvSpPr>
            <p:spPr>
              <a:xfrm>
                <a:off x="4130253" y="5601724"/>
                <a:ext cx="3281091" cy="4967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=11′</m:t>
                      </m:r>
                      <m:r>
                        <m:rPr>
                          <m:nor/>
                        </m:rPr>
                        <a:rPr lang="en-US" sz="2000"/>
                        <m:t>λ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+(1−</m:t>
                      </m:r>
                      <m:f>
                        <m:fPr>
                          <m:type m:val="skw"/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/>
                            <m:t>λ</m:t>
                          </m:r>
                        </m:num>
                        <m:den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b="1">
                          <a:latin typeface="Cambria Math" panose="02040503050406030204" pitchFamily="18" charset="0"/>
                        </a:rPr>
                        <m:t>𝐆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64C0715-24A8-254B-BF04-8CD2553A52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253" y="5601724"/>
                <a:ext cx="3281091" cy="496739"/>
              </a:xfrm>
              <a:prstGeom prst="rect">
                <a:avLst/>
              </a:prstGeom>
              <a:blipFill>
                <a:blip r:embed="rId3"/>
                <a:stretch>
                  <a:fillRect t="-117500" b="-18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527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654"/>
            <a:ext cx="8229600" cy="1143000"/>
          </a:xfrm>
        </p:spPr>
        <p:txBody>
          <a:bodyPr/>
          <a:lstStyle/>
          <a:p>
            <a:r>
              <a:rPr lang="en-US" dirty="0"/>
              <a:t>Storing and Reading Matrices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835" y="2249132"/>
            <a:ext cx="8848437" cy="445221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2800" dirty="0"/>
              <a:t>To </a:t>
            </a:r>
            <a:r>
              <a:rPr lang="es-ES" sz="2800" dirty="0" err="1"/>
              <a:t>save</a:t>
            </a:r>
            <a:r>
              <a:rPr lang="es-ES" sz="2800" dirty="0"/>
              <a:t> ‘</a:t>
            </a:r>
            <a:r>
              <a:rPr lang="es-ES" sz="2800" dirty="0" err="1"/>
              <a:t>raw</a:t>
            </a:r>
            <a:r>
              <a:rPr lang="es-ES" sz="2800" dirty="0"/>
              <a:t>’ </a:t>
            </a:r>
            <a:r>
              <a:rPr lang="es-ES" sz="2800" dirty="0" err="1"/>
              <a:t>genomic</a:t>
            </a:r>
            <a:r>
              <a:rPr lang="es-ES" sz="2800" dirty="0"/>
              <a:t> </a:t>
            </a:r>
            <a:r>
              <a:rPr lang="es-ES" sz="2800" dirty="0" err="1"/>
              <a:t>matrix</a:t>
            </a:r>
            <a:r>
              <a:rPr lang="es-ES" sz="2800" dirty="0"/>
              <a:t>:</a:t>
            </a:r>
          </a:p>
          <a:p>
            <a:r>
              <a:rPr lang="es-ES" sz="2800" dirty="0"/>
              <a:t>OPTION </a:t>
            </a:r>
            <a:r>
              <a:rPr lang="es-ES" sz="2800" dirty="0" err="1"/>
              <a:t>saveG</a:t>
            </a:r>
            <a:r>
              <a:rPr lang="es-ES" sz="2800" dirty="0"/>
              <a:t>  [</a:t>
            </a:r>
            <a:r>
              <a:rPr lang="es-ES" sz="2800" dirty="0" err="1"/>
              <a:t>all</a:t>
            </a:r>
            <a:r>
              <a:rPr lang="es-ES" sz="2800" dirty="0"/>
              <a:t>] </a:t>
            </a:r>
          </a:p>
          <a:p>
            <a:pPr lvl="1"/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optional</a:t>
            </a:r>
            <a:r>
              <a:rPr lang="es-ES" dirty="0"/>
              <a:t> </a:t>
            </a:r>
            <a:r>
              <a:rPr lang="es-ES" i="1" dirty="0" err="1"/>
              <a:t>all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intermediate</a:t>
            </a:r>
            <a:r>
              <a:rPr lang="es-ES" dirty="0"/>
              <a:t> </a:t>
            </a:r>
            <a:r>
              <a:rPr lang="es-ES" b="1" dirty="0"/>
              <a:t>G</a:t>
            </a:r>
            <a:r>
              <a:rPr lang="es-ES" dirty="0"/>
              <a:t> matrices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saved</a:t>
            </a:r>
            <a:r>
              <a:rPr lang="es-ES" dirty="0"/>
              <a:t>!!! </a:t>
            </a:r>
          </a:p>
          <a:p>
            <a:pPr marL="0" indent="0">
              <a:buNone/>
            </a:pPr>
            <a:r>
              <a:rPr lang="es-ES" sz="2800" dirty="0"/>
              <a:t>To </a:t>
            </a:r>
            <a:r>
              <a:rPr lang="es-ES" sz="2800" dirty="0" err="1"/>
              <a:t>save</a:t>
            </a:r>
            <a:r>
              <a:rPr lang="es-ES" sz="2800" dirty="0"/>
              <a:t> </a:t>
            </a:r>
            <a:r>
              <a:rPr lang="es-ES" sz="2800" b="1" dirty="0"/>
              <a:t>G</a:t>
            </a:r>
            <a:r>
              <a:rPr lang="es-ES" sz="2800" baseline="30000" dirty="0"/>
              <a:t>-1</a:t>
            </a:r>
          </a:p>
          <a:p>
            <a:r>
              <a:rPr lang="es-ES" sz="2800" dirty="0"/>
              <a:t>OPTION </a:t>
            </a:r>
            <a:r>
              <a:rPr lang="es-ES" sz="2800" dirty="0" err="1"/>
              <a:t>saveGInverse</a:t>
            </a:r>
            <a:r>
              <a:rPr lang="es-ES" sz="2800" dirty="0"/>
              <a:t> </a:t>
            </a:r>
          </a:p>
          <a:p>
            <a:pPr lvl="1"/>
            <a:r>
              <a:rPr lang="es-ES" dirty="0" err="1"/>
              <a:t>Only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final </a:t>
            </a:r>
            <a:r>
              <a:rPr lang="es-ES" b="1" dirty="0"/>
              <a:t>G</a:t>
            </a:r>
            <a:r>
              <a:rPr lang="es-ES" dirty="0"/>
              <a:t>, </a:t>
            </a:r>
            <a:r>
              <a:rPr lang="es-ES" dirty="0" err="1"/>
              <a:t>after</a:t>
            </a:r>
            <a:r>
              <a:rPr lang="es-ES" dirty="0"/>
              <a:t> </a:t>
            </a:r>
            <a:r>
              <a:rPr lang="es-ES" dirty="0" err="1"/>
              <a:t>blending</a:t>
            </a:r>
            <a:r>
              <a:rPr lang="es-ES" dirty="0"/>
              <a:t>, </a:t>
            </a:r>
            <a:r>
              <a:rPr lang="es-ES" dirty="0" err="1"/>
              <a:t>scaling</a:t>
            </a:r>
            <a:r>
              <a:rPr lang="es-ES" dirty="0"/>
              <a:t>, etc.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inverted</a:t>
            </a:r>
            <a:r>
              <a:rPr lang="es-ES" dirty="0"/>
              <a:t> !!!</a:t>
            </a:r>
            <a:endParaRPr lang="es-ES" sz="2800" dirty="0"/>
          </a:p>
          <a:p>
            <a:pPr marL="0" indent="0">
              <a:buNone/>
            </a:pPr>
            <a:r>
              <a:rPr lang="es-ES" sz="2800" dirty="0"/>
              <a:t>To </a:t>
            </a:r>
            <a:r>
              <a:rPr lang="es-ES" sz="2800" dirty="0" err="1"/>
              <a:t>save</a:t>
            </a:r>
            <a:r>
              <a:rPr lang="es-ES" sz="2800" dirty="0"/>
              <a:t> </a:t>
            </a:r>
            <a:r>
              <a:rPr lang="es-ES" sz="2800" b="1" dirty="0"/>
              <a:t>A</a:t>
            </a:r>
            <a:r>
              <a:rPr lang="es-ES" sz="2800" baseline="-25000" dirty="0"/>
              <a:t>22</a:t>
            </a:r>
            <a:r>
              <a:rPr lang="es-ES" sz="2800" dirty="0"/>
              <a:t> and </a:t>
            </a:r>
            <a:r>
              <a:rPr lang="es-ES" sz="2800" dirty="0" err="1"/>
              <a:t>inverse</a:t>
            </a:r>
            <a:endParaRPr lang="es-ES" sz="2800" dirty="0"/>
          </a:p>
          <a:p>
            <a:r>
              <a:rPr lang="es-ES" sz="2800" dirty="0"/>
              <a:t>OPTION saveA22 and OPTION saveA22Inverse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F3E9B2-B945-684F-9355-980C8DDE7107}"/>
              </a:ext>
            </a:extLst>
          </p:cNvPr>
          <p:cNvSpPr txBox="1"/>
          <p:nvPr/>
        </p:nvSpPr>
        <p:spPr>
          <a:xfrm>
            <a:off x="110836" y="1359612"/>
            <a:ext cx="8622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preGSf90 saves                        by default (file: GimA22i)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7A04239-F875-754B-9D64-C09FC0C89FF4}"/>
                  </a:ext>
                </a:extLst>
              </p:cNvPr>
              <p:cNvSpPr/>
              <p:nvPr/>
            </p:nvSpPr>
            <p:spPr>
              <a:xfrm>
                <a:off x="2919382" y="1361479"/>
                <a:ext cx="1983492" cy="551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sz="2800" dirty="0">
                    <a:effectLst/>
                  </a:rPr>
                  <a:t>  </a:t>
                </a:r>
                <a:endParaRPr lang="en-US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7A04239-F875-754B-9D64-C09FC0C89F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382" y="1361479"/>
                <a:ext cx="1983492" cy="5510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657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654"/>
            <a:ext cx="8229600" cy="1143000"/>
          </a:xfrm>
        </p:spPr>
        <p:txBody>
          <a:bodyPr/>
          <a:lstStyle/>
          <a:p>
            <a:r>
              <a:rPr lang="en-US" dirty="0"/>
              <a:t>Storing and Reading Matrices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835" y="1713423"/>
            <a:ext cx="8848437" cy="4452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800" dirty="0"/>
              <a:t>OPTION </a:t>
            </a:r>
            <a:r>
              <a:rPr lang="es-ES" sz="2800" dirty="0" err="1"/>
              <a:t>saveG</a:t>
            </a:r>
            <a:r>
              <a:rPr lang="es-ES" sz="2800" dirty="0"/>
              <a:t>  [</a:t>
            </a:r>
            <a:r>
              <a:rPr lang="es-ES" sz="2800" dirty="0" err="1"/>
              <a:t>all</a:t>
            </a:r>
            <a:r>
              <a:rPr lang="es-ES" sz="2800" dirty="0"/>
              <a:t>] , OPTION </a:t>
            </a:r>
            <a:r>
              <a:rPr lang="es-ES" sz="2800" dirty="0" err="1"/>
              <a:t>saveGInverse</a:t>
            </a:r>
            <a:r>
              <a:rPr lang="es-ES" sz="2800" dirty="0"/>
              <a:t>, …</a:t>
            </a:r>
          </a:p>
          <a:p>
            <a:pPr lvl="1">
              <a:lnSpc>
                <a:spcPct val="150000"/>
              </a:lnSpc>
            </a:pPr>
            <a:r>
              <a:rPr lang="es-ES" dirty="0" err="1"/>
              <a:t>Saves</a:t>
            </a:r>
            <a:r>
              <a:rPr lang="es-ES" dirty="0"/>
              <a:t> in </a:t>
            </a:r>
            <a:r>
              <a:rPr lang="es-ES" dirty="0" err="1"/>
              <a:t>binary</a:t>
            </a:r>
            <a:r>
              <a:rPr lang="es-ES" dirty="0"/>
              <a:t> </a:t>
            </a:r>
            <a:r>
              <a:rPr lang="es-ES" dirty="0" err="1"/>
              <a:t>format</a:t>
            </a:r>
            <a:endParaRPr lang="es-ES" dirty="0"/>
          </a:p>
          <a:p>
            <a:pPr lvl="1">
              <a:lnSpc>
                <a:spcPct val="150000"/>
              </a:lnSpc>
            </a:pPr>
            <a:r>
              <a:rPr lang="es-ES" dirty="0"/>
              <a:t>“</a:t>
            </a:r>
            <a:r>
              <a:rPr lang="es-ES" dirty="0" err="1"/>
              <a:t>Dumped</a:t>
            </a:r>
            <a:r>
              <a:rPr lang="es-ES" dirty="0"/>
              <a:t>” </a:t>
            </a:r>
            <a:r>
              <a:rPr lang="es-ES" dirty="0" err="1"/>
              <a:t>format</a:t>
            </a:r>
            <a:r>
              <a:rPr lang="es-ES" dirty="0"/>
              <a:t> to </a:t>
            </a:r>
            <a:r>
              <a:rPr lang="es-ES" dirty="0" err="1"/>
              <a:t>save</a:t>
            </a:r>
            <a:r>
              <a:rPr lang="es-ES" dirty="0"/>
              <a:t> </a:t>
            </a:r>
            <a:r>
              <a:rPr lang="es-ES" dirty="0" err="1"/>
              <a:t>space</a:t>
            </a:r>
            <a:r>
              <a:rPr lang="es-ES" dirty="0"/>
              <a:t> and time</a:t>
            </a:r>
          </a:p>
          <a:p>
            <a:pPr lvl="1">
              <a:lnSpc>
                <a:spcPct val="150000"/>
              </a:lnSpc>
            </a:pPr>
            <a:r>
              <a:rPr lang="es-ES" dirty="0"/>
              <a:t>To </a:t>
            </a:r>
            <a:r>
              <a:rPr lang="es-ES" dirty="0" err="1"/>
              <a:t>save</a:t>
            </a:r>
            <a:r>
              <a:rPr lang="es-ES" dirty="0"/>
              <a:t> as </a:t>
            </a:r>
            <a:r>
              <a:rPr lang="es-ES" dirty="0" err="1"/>
              <a:t>row</a:t>
            </a:r>
            <a:r>
              <a:rPr lang="es-ES" dirty="0"/>
              <a:t>, </a:t>
            </a:r>
            <a:r>
              <a:rPr lang="es-ES" dirty="0" err="1"/>
              <a:t>column</a:t>
            </a:r>
            <a:r>
              <a:rPr lang="es-ES" dirty="0"/>
              <a:t>, </a:t>
            </a:r>
            <a:r>
              <a:rPr lang="es-ES" dirty="0" err="1"/>
              <a:t>value</a:t>
            </a:r>
            <a:r>
              <a:rPr lang="es-ES" dirty="0"/>
              <a:t>:</a:t>
            </a:r>
          </a:p>
          <a:p>
            <a:pPr lvl="2">
              <a:lnSpc>
                <a:spcPct val="150000"/>
              </a:lnSpc>
            </a:pPr>
            <a:r>
              <a:rPr lang="es-ES" dirty="0"/>
              <a:t>OPTION </a:t>
            </a:r>
            <a:r>
              <a:rPr lang="es-ES" dirty="0" err="1"/>
              <a:t>no_full_binary</a:t>
            </a:r>
            <a:endParaRPr lang="es-ES" dirty="0"/>
          </a:p>
          <a:p>
            <a:pPr lvl="2">
              <a:lnSpc>
                <a:spcPct val="150000"/>
              </a:lnSpc>
            </a:pPr>
            <a:r>
              <a:rPr lang="es-ES" dirty="0" err="1"/>
              <a:t>Still</a:t>
            </a:r>
            <a:r>
              <a:rPr lang="es-ES" dirty="0"/>
              <a:t> </a:t>
            </a:r>
            <a:r>
              <a:rPr lang="es-ES" dirty="0" err="1"/>
              <a:t>binary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can be </a:t>
            </a:r>
            <a:r>
              <a:rPr lang="es-ES" dirty="0" err="1"/>
              <a:t>easily</a:t>
            </a:r>
            <a:r>
              <a:rPr lang="es-ES" dirty="0"/>
              <a:t> </a:t>
            </a:r>
            <a:r>
              <a:rPr lang="es-ES" dirty="0" err="1"/>
              <a:t>read</a:t>
            </a:r>
            <a:r>
              <a:rPr lang="es-ES" dirty="0"/>
              <a:t> and </a:t>
            </a:r>
            <a:r>
              <a:rPr lang="es-ES" dirty="0" err="1"/>
              <a:t>converted</a:t>
            </a:r>
            <a:r>
              <a:rPr lang="es-ES" dirty="0"/>
              <a:t> to </a:t>
            </a:r>
            <a:r>
              <a:rPr lang="es-ES" dirty="0" err="1"/>
              <a:t>text</a:t>
            </a:r>
            <a:endParaRPr lang="es-ES" dirty="0"/>
          </a:p>
          <a:p>
            <a:pPr marL="457200" lvl="1" indent="0">
              <a:lnSpc>
                <a:spcPct val="150000"/>
              </a:lnSpc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3339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6072"/>
          </a:xfrm>
        </p:spPr>
        <p:txBody>
          <a:bodyPr/>
          <a:lstStyle/>
          <a:p>
            <a:r>
              <a:rPr lang="es-ES" dirty="0" err="1"/>
              <a:t>Storing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Original </a:t>
            </a:r>
            <a:r>
              <a:rPr lang="es-ES" dirty="0" err="1"/>
              <a:t>IDs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err="1"/>
              <a:t>Some</a:t>
            </a:r>
            <a:r>
              <a:rPr lang="es-ES" dirty="0"/>
              <a:t> matrices </a:t>
            </a:r>
            <a:r>
              <a:rPr lang="es-ES" dirty="0" err="1"/>
              <a:t>could</a:t>
            </a:r>
            <a:r>
              <a:rPr lang="es-ES" dirty="0"/>
              <a:t> be </a:t>
            </a:r>
            <a:r>
              <a:rPr lang="es-ES" dirty="0" err="1"/>
              <a:t>stored</a:t>
            </a:r>
            <a:r>
              <a:rPr lang="es-ES" dirty="0"/>
              <a:t> in </a:t>
            </a:r>
            <a:r>
              <a:rPr lang="es-ES" dirty="0" err="1"/>
              <a:t>text</a:t>
            </a:r>
            <a:r>
              <a:rPr lang="es-ES" dirty="0"/>
              <a:t> files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original </a:t>
            </a:r>
            <a:r>
              <a:rPr lang="es-ES" dirty="0" err="1"/>
              <a:t>IDs</a:t>
            </a:r>
            <a:r>
              <a:rPr lang="es-ES" dirty="0"/>
              <a:t> </a:t>
            </a:r>
            <a:r>
              <a:rPr lang="es-ES" dirty="0" err="1"/>
              <a:t>extracted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i="1" dirty="0" err="1"/>
              <a:t>renaddxx.ped</a:t>
            </a:r>
            <a:r>
              <a:rPr lang="es-ES" dirty="0"/>
              <a:t> </a:t>
            </a:r>
            <a:r>
              <a:rPr lang="es-ES" dirty="0" err="1"/>
              <a:t>created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RENUMF90 </a:t>
            </a:r>
            <a:r>
              <a:rPr lang="es-ES" dirty="0" err="1"/>
              <a:t>program</a:t>
            </a:r>
            <a:r>
              <a:rPr lang="es-ES" dirty="0"/>
              <a:t> (col #10)</a:t>
            </a:r>
          </a:p>
          <a:p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example</a:t>
            </a:r>
            <a:r>
              <a:rPr lang="es-ES" dirty="0"/>
              <a:t>:</a:t>
            </a:r>
          </a:p>
          <a:p>
            <a:pPr lvl="1"/>
            <a:r>
              <a:rPr lang="es-ES" dirty="0"/>
              <a:t> OPTION </a:t>
            </a:r>
            <a:r>
              <a:rPr lang="es-ES" dirty="0" err="1"/>
              <a:t>saveGOrig</a:t>
            </a:r>
            <a:endParaRPr lang="es-ES" dirty="0"/>
          </a:p>
          <a:p>
            <a:pPr lvl="1"/>
            <a:r>
              <a:rPr lang="es-ES" dirty="0"/>
              <a:t> OPTION </a:t>
            </a:r>
            <a:r>
              <a:rPr lang="es-ES" dirty="0" err="1"/>
              <a:t>saveDiagGOrig</a:t>
            </a:r>
            <a:endParaRPr lang="es-ES" dirty="0"/>
          </a:p>
          <a:p>
            <a:pPr lvl="1"/>
            <a:r>
              <a:rPr lang="es-ES" dirty="0"/>
              <a:t> OPTION </a:t>
            </a:r>
            <a:r>
              <a:rPr lang="es-ES" dirty="0" err="1"/>
              <a:t>saveHinvOrig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r>
              <a:rPr lang="es-ES" dirty="0" err="1"/>
              <a:t>Values</a:t>
            </a:r>
            <a:endParaRPr lang="es-ES" dirty="0"/>
          </a:p>
          <a:p>
            <a:pPr lvl="1"/>
            <a:r>
              <a:rPr lang="es-ES" dirty="0" err="1"/>
              <a:t>origID_i</a:t>
            </a:r>
            <a:r>
              <a:rPr lang="es-ES" dirty="0"/>
              <a:t>, </a:t>
            </a:r>
            <a:r>
              <a:rPr lang="es-ES" dirty="0" err="1"/>
              <a:t>origID_j</a:t>
            </a:r>
            <a:r>
              <a:rPr lang="es-ES" dirty="0"/>
              <a:t>, val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231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B07BD6-8BAC-004F-BF33-E409DEF9B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 - </a:t>
            </a:r>
            <a:r>
              <a:rPr lang="es-ES" dirty="0" err="1"/>
              <a:t>Population</a:t>
            </a:r>
            <a:r>
              <a:rPr lang="es-ES" dirty="0"/>
              <a:t> </a:t>
            </a:r>
            <a:r>
              <a:rPr lang="es-ES" dirty="0" err="1"/>
              <a:t>structure</a:t>
            </a:r>
            <a:endParaRPr lang="es-E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D4A2B-4C38-DC42-A2C7-FBEE46975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30" y="1918742"/>
            <a:ext cx="8523340" cy="305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58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B07BD6-8BAC-004F-BF33-E409DEF9B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 - </a:t>
            </a:r>
            <a:r>
              <a:rPr lang="es-ES" dirty="0" err="1"/>
              <a:t>Population</a:t>
            </a:r>
            <a:r>
              <a:rPr lang="es-ES" dirty="0"/>
              <a:t> </a:t>
            </a:r>
            <a:r>
              <a:rPr lang="es-ES" dirty="0" err="1"/>
              <a:t>structure</a:t>
            </a:r>
            <a:endParaRPr lang="es-E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0EC00C-EDAC-A34C-ABF7-D7548C3C6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70" y="1312707"/>
            <a:ext cx="5625059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3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preGSf90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0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Performs Quality Control of SNP information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Creates the genomic relationship matrix (</a:t>
            </a:r>
            <a:r>
              <a:rPr lang="en-US" b="1" dirty="0"/>
              <a:t>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and relationships based on pedigree (</a:t>
            </a:r>
            <a:r>
              <a:rPr lang="en-US" b="1" dirty="0"/>
              <a:t>A</a:t>
            </a:r>
            <a:r>
              <a:rPr lang="en-US" baseline="-25000" dirty="0"/>
              <a:t>22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Inverse of relationship matrices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A36D3-C12A-EF46-BB60-DE58380B8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7465" y="1954717"/>
            <a:ext cx="778669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60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7830"/>
            <a:ext cx="9075174" cy="1143000"/>
          </a:xfrm>
        </p:spPr>
        <p:txBody>
          <a:bodyPr>
            <a:normAutofit/>
          </a:bodyPr>
          <a:lstStyle/>
          <a:p>
            <a:r>
              <a:rPr lang="es-ES" dirty="0" err="1"/>
              <a:t>Tricks</a:t>
            </a:r>
            <a:r>
              <a:rPr lang="es-ES" dirty="0"/>
              <a:t> to </a:t>
            </a:r>
            <a:r>
              <a:rPr lang="es-ES" dirty="0" err="1"/>
              <a:t>setup</a:t>
            </a:r>
            <a:r>
              <a:rPr lang="es-ES" dirty="0"/>
              <a:t> </a:t>
            </a:r>
            <a:r>
              <a:rPr lang="es-ES" b="1" dirty="0"/>
              <a:t>G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GBLUP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9175" y="1319758"/>
            <a:ext cx="8796823" cy="5257800"/>
          </a:xfrm>
        </p:spPr>
        <p:txBody>
          <a:bodyPr>
            <a:normAutofit fontScale="77500" lnSpcReduction="20000"/>
          </a:bodyPr>
          <a:lstStyle/>
          <a:p>
            <a:r>
              <a:rPr lang="es-ES" dirty="0" err="1"/>
              <a:t>Tricks</a:t>
            </a:r>
            <a:r>
              <a:rPr lang="es-ES" dirty="0"/>
              <a:t> are </a:t>
            </a:r>
            <a:r>
              <a:rPr lang="es-ES" dirty="0" err="1"/>
              <a:t>needed</a:t>
            </a:r>
            <a:r>
              <a:rPr lang="es-ES" dirty="0"/>
              <a:t> </a:t>
            </a:r>
            <a:r>
              <a:rPr lang="es-ES" dirty="0" err="1"/>
              <a:t>because</a:t>
            </a:r>
            <a:r>
              <a:rPr lang="es-ES" dirty="0"/>
              <a:t> preGSf90 </a:t>
            </a:r>
            <a:r>
              <a:rPr lang="es-ES" dirty="0" err="1"/>
              <a:t>is</a:t>
            </a:r>
            <a:r>
              <a:rPr lang="es-ES" dirty="0"/>
              <a:t> set up </a:t>
            </a:r>
            <a:r>
              <a:rPr lang="es-ES" dirty="0" err="1"/>
              <a:t>for</a:t>
            </a:r>
            <a:r>
              <a:rPr lang="es-ES" dirty="0"/>
              <a:t> ssGBLUP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1) </a:t>
            </a:r>
            <a:r>
              <a:rPr lang="es-ES" sz="3100" dirty="0"/>
              <a:t>Use a </a:t>
            </a:r>
            <a:r>
              <a:rPr lang="es-ES" sz="3100" dirty="0" err="1"/>
              <a:t>dummy</a:t>
            </a:r>
            <a:r>
              <a:rPr lang="es-ES" sz="3100" dirty="0"/>
              <a:t> </a:t>
            </a:r>
            <a:r>
              <a:rPr lang="es-ES" sz="3100" dirty="0" err="1"/>
              <a:t>pedigree</a:t>
            </a:r>
            <a:r>
              <a:rPr lang="es-ES" sz="3100" dirty="0"/>
              <a:t> </a:t>
            </a:r>
          </a:p>
          <a:p>
            <a:pPr marL="685800" lvl="2" indent="0">
              <a:buNone/>
            </a:pPr>
            <a:r>
              <a:rPr lang="es-ES" dirty="0"/>
              <a:t>1 0 0</a:t>
            </a:r>
          </a:p>
          <a:p>
            <a:pPr marL="685800" lvl="2" indent="0">
              <a:buNone/>
            </a:pPr>
            <a:r>
              <a:rPr lang="es-ES" dirty="0"/>
              <a:t>2 0 0</a:t>
            </a:r>
          </a:p>
          <a:p>
            <a:pPr marL="685800" lvl="2" indent="0">
              <a:buNone/>
            </a:pPr>
            <a:r>
              <a:rPr lang="es-ES" dirty="0"/>
              <a:t>…</a:t>
            </a:r>
          </a:p>
          <a:p>
            <a:pPr marL="0" lvl="2" indent="0">
              <a:buNone/>
            </a:pPr>
            <a:r>
              <a:rPr lang="es-ES" sz="3100" dirty="0"/>
              <a:t>2) Use PED_DEPTH 1 in renumf90</a:t>
            </a:r>
          </a:p>
          <a:p>
            <a:pPr marL="685800" lvl="2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3) </a:t>
            </a:r>
            <a:r>
              <a:rPr lang="es-ES" sz="3100" dirty="0" err="1"/>
              <a:t>Change</a:t>
            </a:r>
            <a:r>
              <a:rPr lang="es-ES" sz="3100" dirty="0"/>
              <a:t> </a:t>
            </a:r>
            <a:r>
              <a:rPr lang="es-ES" sz="3100" dirty="0" err="1"/>
              <a:t>blending</a:t>
            </a:r>
            <a:r>
              <a:rPr lang="es-ES" sz="3100" dirty="0"/>
              <a:t> </a:t>
            </a:r>
            <a:r>
              <a:rPr lang="es-ES" sz="3100" dirty="0" err="1"/>
              <a:t>parameters</a:t>
            </a:r>
            <a:r>
              <a:rPr lang="es-ES" sz="3100" dirty="0"/>
              <a:t> </a:t>
            </a:r>
          </a:p>
          <a:p>
            <a:pPr lvl="1"/>
            <a:r>
              <a:rPr lang="es-ES" dirty="0"/>
              <a:t>OPTION </a:t>
            </a:r>
            <a:r>
              <a:rPr lang="es-ES" dirty="0" err="1"/>
              <a:t>AlphaBeta</a:t>
            </a:r>
            <a:r>
              <a:rPr lang="es-ES" dirty="0"/>
              <a:t> 1.00 0.00  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n-US" dirty="0"/>
              <a:t>G = 1.00*</a:t>
            </a:r>
            <a:r>
              <a:rPr lang="en-US" b="1" dirty="0"/>
              <a:t>G</a:t>
            </a:r>
            <a:r>
              <a:rPr lang="en-US" dirty="0"/>
              <a:t> + 0.00*</a:t>
            </a:r>
            <a:r>
              <a:rPr lang="en-US" b="1" dirty="0"/>
              <a:t>I</a:t>
            </a:r>
            <a:endParaRPr lang="es-ES" dirty="0"/>
          </a:p>
          <a:p>
            <a:pPr lvl="1"/>
            <a:r>
              <a:rPr lang="es-ES" dirty="0"/>
              <a:t>OPTION </a:t>
            </a:r>
            <a:r>
              <a:rPr lang="es-ES" dirty="0" err="1"/>
              <a:t>AlphaBeta</a:t>
            </a:r>
            <a:r>
              <a:rPr lang="es-ES" dirty="0"/>
              <a:t> 0.99 0.01   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n-US" dirty="0"/>
              <a:t>G = 0.99*</a:t>
            </a:r>
            <a:r>
              <a:rPr lang="en-US" b="1" dirty="0"/>
              <a:t>G</a:t>
            </a:r>
            <a:r>
              <a:rPr lang="en-US" dirty="0"/>
              <a:t> + 0.01*</a:t>
            </a:r>
            <a:r>
              <a:rPr lang="en-US" b="1" dirty="0"/>
              <a:t>I</a:t>
            </a:r>
          </a:p>
          <a:p>
            <a:pPr lvl="1"/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sz="3100" dirty="0"/>
              <a:t>No adjustment for compatibility with </a:t>
            </a:r>
            <a:r>
              <a:rPr lang="en-US" sz="3100" b="1" dirty="0"/>
              <a:t>A</a:t>
            </a:r>
            <a:r>
              <a:rPr lang="en-US" sz="3100" baseline="-25000" dirty="0"/>
              <a:t>22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tunedG</a:t>
            </a:r>
            <a:r>
              <a:rPr lang="en-US" dirty="0"/>
              <a:t> 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1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7830"/>
            <a:ext cx="9075174" cy="1143000"/>
          </a:xfrm>
        </p:spPr>
        <p:txBody>
          <a:bodyPr>
            <a:normAutofit/>
          </a:bodyPr>
          <a:lstStyle/>
          <a:p>
            <a:r>
              <a:rPr lang="es-ES" dirty="0" err="1"/>
              <a:t>Tricks</a:t>
            </a:r>
            <a:r>
              <a:rPr lang="es-ES" dirty="0"/>
              <a:t> to </a:t>
            </a:r>
            <a:r>
              <a:rPr lang="es-ES" dirty="0" err="1"/>
              <a:t>setup</a:t>
            </a:r>
            <a:r>
              <a:rPr lang="es-ES" dirty="0"/>
              <a:t> </a:t>
            </a:r>
            <a:r>
              <a:rPr lang="es-ES" b="1" dirty="0"/>
              <a:t>G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GBLUP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9175" y="1319758"/>
            <a:ext cx="8796823" cy="5257800"/>
          </a:xfrm>
        </p:spPr>
        <p:txBody>
          <a:bodyPr>
            <a:normAutofit fontScale="62500" lnSpcReduction="20000"/>
          </a:bodyPr>
          <a:lstStyle/>
          <a:p>
            <a:r>
              <a:rPr lang="es-ES" dirty="0" err="1"/>
              <a:t>Yet</a:t>
            </a:r>
            <a:r>
              <a:rPr lang="es-ES" dirty="0"/>
              <a:t> </a:t>
            </a:r>
            <a:r>
              <a:rPr lang="es-ES" dirty="0" err="1"/>
              <a:t>another</a:t>
            </a:r>
            <a:r>
              <a:rPr lang="es-ES" dirty="0"/>
              <a:t> </a:t>
            </a:r>
            <a:r>
              <a:rPr lang="es-ES" dirty="0" err="1"/>
              <a:t>way</a:t>
            </a:r>
            <a:r>
              <a:rPr lang="es-ES" dirty="0"/>
              <a:t> to run GBLUP in BLUPF90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1) In </a:t>
            </a:r>
            <a:r>
              <a:rPr lang="es-ES" dirty="0" err="1"/>
              <a:t>renum.par</a:t>
            </a:r>
            <a:r>
              <a:rPr lang="es-ES" dirty="0"/>
              <a:t>, </a:t>
            </a:r>
            <a:r>
              <a:rPr lang="es-ES" dirty="0" err="1"/>
              <a:t>remove</a:t>
            </a:r>
            <a:r>
              <a:rPr lang="es-ES" dirty="0"/>
              <a:t> </a:t>
            </a:r>
            <a:r>
              <a:rPr lang="es-ES" dirty="0" err="1"/>
              <a:t>any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pedigree</a:t>
            </a:r>
            <a:r>
              <a:rPr lang="es-ES" dirty="0"/>
              <a:t>. </a:t>
            </a:r>
            <a:r>
              <a:rPr lang="es-ES" dirty="0" err="1"/>
              <a:t>Example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</a:p>
          <a:p>
            <a:pPr marL="0" indent="0">
              <a:buNone/>
            </a:pPr>
            <a:r>
              <a:rPr lang="en-US" sz="2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pedigree.txt</a:t>
            </a:r>
            <a:endParaRPr lang="en-US" sz="2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FILE_POS</a:t>
            </a:r>
          </a:p>
          <a:p>
            <a:pPr marL="0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1 2 3 0 0</a:t>
            </a:r>
          </a:p>
          <a:p>
            <a:pPr marL="0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PED_DEPTH</a:t>
            </a:r>
          </a:p>
          <a:p>
            <a:pPr marL="0" indent="0">
              <a:buNone/>
            </a:pPr>
            <a:r>
              <a:rPr lang="en-US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685800" lvl="2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3) </a:t>
            </a:r>
            <a:r>
              <a:rPr lang="es-ES" dirty="0" err="1"/>
              <a:t>Change</a:t>
            </a:r>
            <a:r>
              <a:rPr lang="es-ES" dirty="0"/>
              <a:t> </a:t>
            </a:r>
            <a:r>
              <a:rPr lang="es-ES" dirty="0" err="1"/>
              <a:t>blending</a:t>
            </a:r>
            <a:r>
              <a:rPr lang="es-ES" dirty="0"/>
              <a:t> </a:t>
            </a:r>
            <a:r>
              <a:rPr lang="es-ES" dirty="0" err="1"/>
              <a:t>parameters</a:t>
            </a:r>
            <a:r>
              <a:rPr lang="es-ES" dirty="0"/>
              <a:t> </a:t>
            </a:r>
          </a:p>
          <a:p>
            <a:pPr lvl="1"/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OPTION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AlphaBeta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1.00 0.00</a:t>
            </a:r>
            <a:r>
              <a:rPr lang="es-ES" dirty="0"/>
              <a:t>  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n-US" dirty="0"/>
              <a:t>G = 1.00*</a:t>
            </a:r>
            <a:r>
              <a:rPr lang="en-US" b="1" dirty="0"/>
              <a:t>G</a:t>
            </a:r>
            <a:r>
              <a:rPr lang="en-US" dirty="0"/>
              <a:t> + 0.00*</a:t>
            </a:r>
            <a:r>
              <a:rPr lang="en-US" b="1" dirty="0"/>
              <a:t>I</a:t>
            </a:r>
            <a:endParaRPr lang="es-ES" dirty="0"/>
          </a:p>
          <a:p>
            <a:pPr lvl="1"/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OPTION </a:t>
            </a:r>
            <a:r>
              <a:rPr lang="es-E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AlphaBeta</a:t>
            </a:r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 0.99 0.01    </a:t>
            </a:r>
            <a:r>
              <a:rPr lang="es-ES" dirty="0">
                <a:sym typeface="Wingdings" panose="05000000000000000000" pitchFamily="2" charset="2"/>
              </a:rPr>
              <a:t> </a:t>
            </a:r>
            <a:r>
              <a:rPr lang="en-US" dirty="0"/>
              <a:t>G = 0.99*</a:t>
            </a:r>
            <a:r>
              <a:rPr lang="en-US" b="1" dirty="0"/>
              <a:t>G</a:t>
            </a:r>
            <a:r>
              <a:rPr lang="en-US" dirty="0"/>
              <a:t> + 0.01*</a:t>
            </a:r>
            <a:r>
              <a:rPr lang="en-US" b="1" dirty="0"/>
              <a:t>I</a:t>
            </a:r>
          </a:p>
          <a:p>
            <a:pPr lvl="1"/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pPr marL="0" indent="0">
              <a:buNone/>
            </a:pPr>
            <a:r>
              <a:rPr lang="en-US" dirty="0"/>
              <a:t>4) No adjustment for compatibility with </a:t>
            </a:r>
            <a:r>
              <a:rPr lang="en-US" b="1" dirty="0"/>
              <a:t>A</a:t>
            </a:r>
            <a:r>
              <a:rPr lang="en-US" baseline="-25000" dirty="0"/>
              <a:t>22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tunedG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81362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0419"/>
          </a:xfrm>
        </p:spPr>
        <p:txBody>
          <a:bodyPr/>
          <a:lstStyle/>
          <a:p>
            <a:r>
              <a:rPr lang="es-ES" dirty="0"/>
              <a:t>PreGSf90 </a:t>
            </a:r>
            <a:r>
              <a:rPr lang="es-ES" dirty="0" err="1"/>
              <a:t>inside</a:t>
            </a:r>
            <a:r>
              <a:rPr lang="es-ES" dirty="0"/>
              <a:t> BLUPF90 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63562"/>
          </a:xfrm>
        </p:spPr>
        <p:txBody>
          <a:bodyPr>
            <a:normAutofit/>
          </a:bodyPr>
          <a:lstStyle/>
          <a:p>
            <a:r>
              <a:rPr lang="es-ES" dirty="0" err="1"/>
              <a:t>Almost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programs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BLUPF90 </a:t>
            </a:r>
            <a:r>
              <a:rPr lang="es-ES" dirty="0" err="1"/>
              <a:t>support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creation</a:t>
            </a:r>
            <a:r>
              <a:rPr lang="es-ES" dirty="0"/>
              <a:t> of </a:t>
            </a:r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relationship</a:t>
            </a:r>
            <a:r>
              <a:rPr lang="es-ES" dirty="0"/>
              <a:t> matrices </a:t>
            </a:r>
          </a:p>
          <a:p>
            <a:r>
              <a:rPr lang="es-ES" dirty="0"/>
              <a:t>OPTION </a:t>
            </a:r>
            <a:r>
              <a:rPr lang="es-ES" dirty="0" err="1"/>
              <a:t>SNP_file</a:t>
            </a:r>
            <a:r>
              <a:rPr lang="es-ES" dirty="0"/>
              <a:t> </a:t>
            </a:r>
            <a:r>
              <a:rPr lang="es-ES" dirty="0" err="1"/>
              <a:t>xxxx</a:t>
            </a:r>
            <a:r>
              <a:rPr lang="es-ES" dirty="0"/>
              <a:t> </a:t>
            </a:r>
          </a:p>
          <a:p>
            <a:endParaRPr lang="es-ES" dirty="0"/>
          </a:p>
          <a:p>
            <a:r>
              <a:rPr lang="es-ES" dirty="0" err="1"/>
              <a:t>Why</a:t>
            </a:r>
            <a:r>
              <a:rPr lang="es-ES" dirty="0"/>
              <a:t> preGSF90 ?</a:t>
            </a:r>
          </a:p>
          <a:p>
            <a:pPr lvl="1"/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relationship</a:t>
            </a:r>
            <a:r>
              <a:rPr lang="es-ES" dirty="0"/>
              <a:t> </a:t>
            </a:r>
            <a:r>
              <a:rPr lang="es-ES" dirty="0" err="1"/>
              <a:t>matrix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several</a:t>
            </a:r>
            <a:r>
              <a:rPr lang="es-ES" dirty="0"/>
              <a:t> </a:t>
            </a:r>
            <a:r>
              <a:rPr lang="es-ES" dirty="0" err="1"/>
              <a:t>models</a:t>
            </a:r>
            <a:r>
              <a:rPr lang="es-ES" dirty="0"/>
              <a:t>, </a:t>
            </a:r>
            <a:r>
              <a:rPr lang="es-ES" dirty="0" err="1"/>
              <a:t>traits</a:t>
            </a:r>
            <a:r>
              <a:rPr lang="es-ES" dirty="0"/>
              <a:t>, etc. </a:t>
            </a:r>
          </a:p>
          <a:p>
            <a:pPr lvl="1"/>
            <a:r>
              <a:rPr lang="es-ES" dirty="0" err="1"/>
              <a:t>Just</a:t>
            </a:r>
            <a:r>
              <a:rPr lang="es-ES" dirty="0"/>
              <a:t> do </a:t>
            </a:r>
            <a:r>
              <a:rPr lang="es-ES" dirty="0" err="1"/>
              <a:t>it</a:t>
            </a:r>
            <a:r>
              <a:rPr lang="es-ES" dirty="0"/>
              <a:t> once and store GimA22i </a:t>
            </a:r>
          </a:p>
        </p:txBody>
      </p:sp>
    </p:spTree>
    <p:extLst>
      <p:ext uri="{BB962C8B-B14F-4D97-AF65-F5344CB8AC3E}">
        <p14:creationId xmlns:p14="http://schemas.microsoft.com/office/powerpoint/2010/main" val="2242633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814"/>
            <a:ext cx="8229600" cy="920419"/>
          </a:xfrm>
        </p:spPr>
        <p:txBody>
          <a:bodyPr/>
          <a:lstStyle/>
          <a:p>
            <a:r>
              <a:rPr lang="es-ES" dirty="0"/>
              <a:t>Use in </a:t>
            </a:r>
            <a:r>
              <a:rPr lang="es-ES" dirty="0" err="1"/>
              <a:t>application</a:t>
            </a:r>
            <a:r>
              <a:rPr lang="es-ES" dirty="0"/>
              <a:t> </a:t>
            </a:r>
            <a:r>
              <a:rPr lang="es-ES" dirty="0" err="1"/>
              <a:t>programs</a:t>
            </a:r>
            <a:endParaRPr lang="es-ES" dirty="0"/>
          </a:p>
        </p:txBody>
      </p:sp>
      <p:sp>
        <p:nvSpPr>
          <p:cNvPr id="5" name="Content Placeholder 5"/>
          <p:cNvSpPr>
            <a:spLocks noGrp="1"/>
          </p:cNvSpPr>
          <p:nvPr>
            <p:ph sz="quarter" idx="1"/>
          </p:nvPr>
        </p:nvSpPr>
        <p:spPr>
          <a:xfrm>
            <a:off x="253497" y="1509666"/>
            <a:ext cx="8890503" cy="5244219"/>
          </a:xfrm>
        </p:spPr>
        <p:txBody>
          <a:bodyPr>
            <a:normAutofit/>
          </a:bodyPr>
          <a:lstStyle/>
          <a:p>
            <a:r>
              <a:rPr lang="es-ES" sz="2400" dirty="0"/>
              <a:t>Use renumf90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renumbering</a:t>
            </a:r>
            <a:r>
              <a:rPr lang="es-ES" sz="2400" dirty="0"/>
              <a:t> and </a:t>
            </a:r>
            <a:r>
              <a:rPr lang="es-ES" sz="2400" dirty="0" err="1"/>
              <a:t>creation</a:t>
            </a:r>
            <a:r>
              <a:rPr lang="es-ES" sz="2400" dirty="0"/>
              <a:t> of </a:t>
            </a:r>
            <a:r>
              <a:rPr lang="es-ES" sz="2400" dirty="0" err="1"/>
              <a:t>XrefID</a:t>
            </a:r>
            <a:r>
              <a:rPr lang="es-ES" sz="2400" dirty="0"/>
              <a:t> and files</a:t>
            </a:r>
          </a:p>
          <a:p>
            <a:pPr marL="365760" lvl="1" indent="0">
              <a:buNone/>
            </a:pPr>
            <a:r>
              <a:rPr lang="es-ES" dirty="0">
                <a:latin typeface="Courier New"/>
                <a:cs typeface="Courier New"/>
              </a:rPr>
              <a:t>SNP_FILE</a:t>
            </a:r>
          </a:p>
          <a:p>
            <a:pPr marL="365760" lvl="1" indent="0">
              <a:buNone/>
            </a:pPr>
            <a:r>
              <a:rPr lang="es-ES" dirty="0" err="1">
                <a:latin typeface="Courier New"/>
                <a:cs typeface="Courier New"/>
              </a:rPr>
              <a:t>marker.geno</a:t>
            </a:r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Run preGSf90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quality</a:t>
            </a:r>
            <a:r>
              <a:rPr lang="es-ES" sz="2400" dirty="0"/>
              <a:t> control, </a:t>
            </a:r>
            <a:r>
              <a:rPr lang="es-ES" sz="2400" dirty="0" err="1"/>
              <a:t>saving</a:t>
            </a:r>
            <a:r>
              <a:rPr lang="es-ES" sz="2400" dirty="0"/>
              <a:t> </a:t>
            </a:r>
            <a:r>
              <a:rPr lang="es-ES" sz="2400" dirty="0" err="1"/>
              <a:t>clean</a:t>
            </a:r>
            <a:r>
              <a:rPr lang="es-ES" sz="2400" dirty="0"/>
              <a:t> files</a:t>
            </a:r>
          </a:p>
          <a:p>
            <a:pPr marL="0" indent="0">
              <a:buNone/>
            </a:pPr>
            <a:endParaRPr lang="es-ES" sz="2400" dirty="0"/>
          </a:p>
          <a:p>
            <a:pPr marL="361950" lvl="1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Option</a:t>
            </a:r>
            <a:r>
              <a:rPr lang="es-ES" sz="2400" dirty="0"/>
              <a:t> 1:</a:t>
            </a:r>
          </a:p>
          <a:p>
            <a:pPr marL="457200" lvl="1" indent="0">
              <a:buNone/>
            </a:pPr>
            <a:r>
              <a:rPr lang="es-ES" sz="2000" dirty="0"/>
              <a:t>		</a:t>
            </a:r>
            <a:r>
              <a:rPr lang="es-ES" sz="2400" dirty="0"/>
              <a:t>run blupf90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clean</a:t>
            </a:r>
            <a:r>
              <a:rPr lang="es-ES" sz="2400" dirty="0"/>
              <a:t> files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s-ES" sz="2400" dirty="0" err="1"/>
              <a:t>Option</a:t>
            </a:r>
            <a:r>
              <a:rPr lang="es-ES" sz="2400" dirty="0"/>
              <a:t> 2: </a:t>
            </a:r>
          </a:p>
          <a:p>
            <a:pPr marL="457200" lvl="1" indent="0">
              <a:buNone/>
            </a:pPr>
            <a:r>
              <a:rPr lang="es-ES" sz="2000" dirty="0"/>
              <a:t>		</a:t>
            </a:r>
            <a:r>
              <a:rPr lang="es-ES" sz="2400" dirty="0"/>
              <a:t>run preGSf90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clean</a:t>
            </a:r>
            <a:r>
              <a:rPr lang="es-ES" sz="2400" dirty="0"/>
              <a:t> files (</a:t>
            </a:r>
            <a:r>
              <a:rPr lang="es-ES" sz="2400" dirty="0" err="1"/>
              <a:t>program</a:t>
            </a:r>
            <a:r>
              <a:rPr lang="es-ES" sz="2400" dirty="0"/>
              <a:t> </a:t>
            </a:r>
            <a:r>
              <a:rPr lang="es-ES" sz="2400" dirty="0" err="1"/>
              <a:t>saves</a:t>
            </a:r>
            <a:r>
              <a:rPr lang="es-ES" sz="2400" dirty="0"/>
              <a:t> </a:t>
            </a:r>
            <a:r>
              <a:rPr lang="es-ES" sz="2400" b="1" dirty="0"/>
              <a:t>GimA22i</a:t>
            </a:r>
            <a:r>
              <a:rPr lang="es-ES" sz="2400" dirty="0"/>
              <a:t>)</a:t>
            </a:r>
            <a:endParaRPr lang="es-ES" sz="2400" b="1" dirty="0"/>
          </a:p>
          <a:p>
            <a:pPr marL="457200" lvl="1" indent="0">
              <a:buNone/>
            </a:pPr>
            <a:r>
              <a:rPr lang="es-ES" sz="2400" b="1" dirty="0"/>
              <a:t>		</a:t>
            </a:r>
            <a:r>
              <a:rPr lang="es-ES" sz="2400" dirty="0"/>
              <a:t>run blupf90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option</a:t>
            </a:r>
            <a:r>
              <a:rPr lang="es-ES" sz="2400" dirty="0"/>
              <a:t> to </a:t>
            </a:r>
            <a:r>
              <a:rPr lang="es-ES" sz="2400" dirty="0" err="1"/>
              <a:t>read</a:t>
            </a:r>
            <a:r>
              <a:rPr lang="es-ES" sz="2400" dirty="0"/>
              <a:t> </a:t>
            </a:r>
            <a:r>
              <a:rPr lang="es-ES" sz="2400" b="1" dirty="0"/>
              <a:t>GimA22i</a:t>
            </a:r>
            <a:r>
              <a:rPr lang="es-ES" sz="2400" dirty="0"/>
              <a:t> </a:t>
            </a:r>
            <a:r>
              <a:rPr lang="es-ES" sz="2400" dirty="0" err="1"/>
              <a:t>from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file</a:t>
            </a:r>
          </a:p>
          <a:p>
            <a:pPr marL="457200" lvl="1" indent="0">
              <a:buNone/>
            </a:pP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575963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814"/>
            <a:ext cx="8229600" cy="920419"/>
          </a:xfrm>
        </p:spPr>
        <p:txBody>
          <a:bodyPr/>
          <a:lstStyle/>
          <a:p>
            <a:r>
              <a:rPr lang="es-ES" dirty="0"/>
              <a:t>Reading </a:t>
            </a:r>
            <a:r>
              <a:rPr lang="es-ES" dirty="0" err="1"/>
              <a:t>external</a:t>
            </a:r>
            <a:r>
              <a:rPr lang="es-ES" dirty="0"/>
              <a:t> matrices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"/>
          </p:nvPr>
        </p:nvSpPr>
        <p:spPr>
          <a:xfrm>
            <a:off x="110837" y="1191492"/>
            <a:ext cx="9033164" cy="55623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400" dirty="0"/>
              <a:t>BLUPF90 </a:t>
            </a:r>
            <a:r>
              <a:rPr lang="es-ES" sz="2400" dirty="0" err="1"/>
              <a:t>programs</a:t>
            </a:r>
            <a:r>
              <a:rPr lang="es-ES" sz="2400" dirty="0"/>
              <a:t> </a:t>
            </a:r>
            <a:r>
              <a:rPr lang="es-ES" sz="2400" dirty="0" err="1"/>
              <a:t>accept</a:t>
            </a:r>
            <a:r>
              <a:rPr lang="es-ES" sz="2400" dirty="0"/>
              <a:t> </a:t>
            </a:r>
            <a:r>
              <a:rPr lang="es-ES" sz="2400" dirty="0" err="1"/>
              <a:t>external</a:t>
            </a:r>
            <a:r>
              <a:rPr lang="es-ES" sz="2400" dirty="0"/>
              <a:t> matrices </a:t>
            </a:r>
            <a:r>
              <a:rPr lang="es-ES" sz="2400" dirty="0" err="1"/>
              <a:t>created</a:t>
            </a:r>
            <a:r>
              <a:rPr lang="es-ES" sz="2400" dirty="0"/>
              <a:t> </a:t>
            </a:r>
            <a:r>
              <a:rPr lang="es-ES" sz="2400" dirty="0" err="1"/>
              <a:t>outside</a:t>
            </a:r>
            <a:endParaRPr lang="es-ES" sz="2400" dirty="0"/>
          </a:p>
          <a:p>
            <a:pPr>
              <a:lnSpc>
                <a:spcPct val="150000"/>
              </a:lnSpc>
            </a:pPr>
            <a:r>
              <a:rPr lang="es-ES" sz="1400" dirty="0">
                <a:hlinkClick r:id="rId2"/>
              </a:rPr>
              <a:t>http://nce.ads.uga.edu/wiki/</a:t>
            </a:r>
            <a:r>
              <a:rPr lang="es-ES" sz="1400" dirty="0" err="1">
                <a:hlinkClick r:id="rId2"/>
              </a:rPr>
              <a:t>doku.php?id</a:t>
            </a:r>
            <a:r>
              <a:rPr lang="es-ES" sz="1400" dirty="0">
                <a:hlinkClick r:id="rId2"/>
              </a:rPr>
              <a:t>=</a:t>
            </a:r>
            <a:r>
              <a:rPr lang="es-ES" sz="1400" dirty="0" err="1">
                <a:hlinkClick r:id="rId2"/>
              </a:rPr>
              <a:t>user_defined_files_for_covariances_of_random_effects</a:t>
            </a:r>
            <a:endParaRPr lang="es-ES" sz="1400" dirty="0"/>
          </a:p>
          <a:p>
            <a:pPr>
              <a:lnSpc>
                <a:spcPct val="110000"/>
              </a:lnSpc>
            </a:pPr>
            <a:r>
              <a:rPr lang="es-ES" sz="2400" dirty="0"/>
              <a:t>File </a:t>
            </a:r>
            <a:r>
              <a:rPr lang="es-ES" sz="2400" dirty="0" err="1"/>
              <a:t>should</a:t>
            </a:r>
            <a:r>
              <a:rPr lang="es-ES" sz="2400" dirty="0"/>
              <a:t> be </a:t>
            </a:r>
            <a:r>
              <a:rPr lang="es-ES" sz="2400" dirty="0" err="1"/>
              <a:t>row</a:t>
            </a:r>
            <a:r>
              <a:rPr lang="es-ES" sz="2400" dirty="0"/>
              <a:t>, </a:t>
            </a:r>
            <a:r>
              <a:rPr lang="es-ES" sz="2400" dirty="0" err="1"/>
              <a:t>column</a:t>
            </a:r>
            <a:r>
              <a:rPr lang="es-ES" sz="2400" dirty="0"/>
              <a:t>, </a:t>
            </a:r>
            <a:r>
              <a:rPr lang="es-ES" sz="2400" dirty="0" err="1"/>
              <a:t>value</a:t>
            </a:r>
            <a:r>
              <a:rPr lang="es-ES" sz="2400" dirty="0"/>
              <a:t> in </a:t>
            </a:r>
            <a:r>
              <a:rPr lang="es-ES" sz="2400" dirty="0" err="1"/>
              <a:t>plain</a:t>
            </a:r>
            <a:r>
              <a:rPr lang="es-ES" sz="2400" dirty="0"/>
              <a:t> </a:t>
            </a:r>
            <a:r>
              <a:rPr lang="es-ES" sz="2400" dirty="0" err="1"/>
              <a:t>text</a:t>
            </a:r>
            <a:r>
              <a:rPr lang="es-ES" sz="2400" dirty="0"/>
              <a:t> </a:t>
            </a:r>
            <a:r>
              <a:rPr lang="es-ES" sz="2400" dirty="0" err="1"/>
              <a:t>format</a:t>
            </a:r>
            <a:r>
              <a:rPr lang="es-ES" sz="2400" dirty="0"/>
              <a:t> (</a:t>
            </a:r>
            <a:r>
              <a:rPr lang="es-ES" sz="2400" dirty="0" err="1"/>
              <a:t>lower</a:t>
            </a:r>
            <a:r>
              <a:rPr lang="es-ES" sz="2400" dirty="0"/>
              <a:t> OR </a:t>
            </a:r>
            <a:r>
              <a:rPr lang="es-ES" sz="2400" dirty="0" err="1"/>
              <a:t>upper</a:t>
            </a:r>
            <a:r>
              <a:rPr lang="es-ES" sz="2400" dirty="0"/>
              <a:t> triangular)</a:t>
            </a:r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pPr>
              <a:lnSpc>
                <a:spcPct val="150000"/>
              </a:lnSpc>
            </a:pPr>
            <a:r>
              <a:rPr lang="es-ES" sz="2400" dirty="0" err="1"/>
              <a:t>user_file</a:t>
            </a:r>
            <a:r>
              <a:rPr lang="es-ES" sz="2400" dirty="0"/>
              <a:t>: 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providing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inverse</a:t>
            </a:r>
            <a:r>
              <a:rPr lang="es-ES" sz="2400" dirty="0"/>
              <a:t> of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covariance</a:t>
            </a:r>
            <a:r>
              <a:rPr lang="es-ES" sz="2400" dirty="0"/>
              <a:t> </a:t>
            </a:r>
            <a:r>
              <a:rPr lang="es-ES" sz="2400" dirty="0" err="1"/>
              <a:t>structure</a:t>
            </a:r>
            <a:endParaRPr lang="es-ES" sz="2400" dirty="0"/>
          </a:p>
          <a:p>
            <a:pPr>
              <a:lnSpc>
                <a:spcPct val="150000"/>
              </a:lnSpc>
            </a:pPr>
            <a:r>
              <a:rPr lang="es-ES" sz="2400" dirty="0" err="1"/>
              <a:t>user_file_inv</a:t>
            </a:r>
            <a:r>
              <a:rPr lang="es-ES" sz="2400" dirty="0"/>
              <a:t>: 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program</a:t>
            </a:r>
            <a:r>
              <a:rPr lang="es-ES" sz="2400" dirty="0"/>
              <a:t> has to </a:t>
            </a:r>
            <a:r>
              <a:rPr lang="es-ES" sz="2400" dirty="0" err="1"/>
              <a:t>invert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covariance</a:t>
            </a:r>
            <a:r>
              <a:rPr lang="es-ES" sz="2400" dirty="0"/>
              <a:t> </a:t>
            </a:r>
            <a:r>
              <a:rPr lang="es-ES" sz="2400" dirty="0" err="1"/>
              <a:t>structure</a:t>
            </a:r>
            <a:endParaRPr lang="es-ES" sz="2400" dirty="0"/>
          </a:p>
          <a:p>
            <a:pPr marL="457200" lvl="1" indent="0">
              <a:buNone/>
            </a:pPr>
            <a:endParaRPr lang="es-E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" y="3534203"/>
            <a:ext cx="1943100" cy="1895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7128" y="4070342"/>
            <a:ext cx="914400" cy="952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46" y="3598855"/>
            <a:ext cx="141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Valid format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3475" y="4029356"/>
            <a:ext cx="1085850" cy="10763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22799" y="3505193"/>
            <a:ext cx="211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Non-valid format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4218" y="3229523"/>
            <a:ext cx="141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renf90.par</a:t>
            </a:r>
          </a:p>
        </p:txBody>
      </p:sp>
    </p:spTree>
    <p:extLst>
      <p:ext uri="{BB962C8B-B14F-4D97-AF65-F5344CB8AC3E}">
        <p14:creationId xmlns:p14="http://schemas.microsoft.com/office/powerpoint/2010/main" val="94306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 descr="A close up of a logo&#10;&#10;Description automatically generated">
            <a:extLst>
              <a:ext uri="{FF2B5EF4-FFF2-40B4-BE49-F238E27FC236}">
                <a16:creationId xmlns:a16="http://schemas.microsoft.com/office/drawing/2014/main" id="{3709E940-8767-D143-8799-ACE01AA949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293" y="5714488"/>
            <a:ext cx="3505200" cy="7874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A5CB6-BCBE-9B43-8EBA-56C4BC5D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DE8C-5D2E-4312-A6B0-774C3BBD8303}" type="slidenum">
              <a:rPr lang="en-US" smtClean="0"/>
              <a:t>3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D90917-428A-0B4E-B8C8-F454BC85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7" y="82720"/>
            <a:ext cx="8901403" cy="87367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BLUP-based models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395192-3123-034D-837F-C622A8C8C495}"/>
              </a:ext>
            </a:extLst>
          </p:cNvPr>
          <p:cNvSpPr txBox="1"/>
          <p:nvPr/>
        </p:nvSpPr>
        <p:spPr>
          <a:xfrm>
            <a:off x="5334000" y="1491044"/>
            <a:ext cx="1656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BLUP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DBF96B-DFFC-C148-A0E6-D406CC459C9E}"/>
              </a:ext>
            </a:extLst>
          </p:cNvPr>
          <p:cNvSpPr txBox="1"/>
          <p:nvPr/>
        </p:nvSpPr>
        <p:spPr>
          <a:xfrm>
            <a:off x="7620000" y="1622058"/>
            <a:ext cx="1484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Henderson, 1963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7DE3290-FA3C-CE40-94B4-1E0B3A42A2BE}"/>
              </a:ext>
            </a:extLst>
          </p:cNvPr>
          <p:cNvGrpSpPr/>
          <p:nvPr/>
        </p:nvGrpSpPr>
        <p:grpSpPr>
          <a:xfrm>
            <a:off x="1474837" y="5860027"/>
            <a:ext cx="993058" cy="496323"/>
            <a:chOff x="2104103" y="5860027"/>
            <a:chExt cx="993058" cy="496323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04DCDEE-24AC-1246-9E03-EFE5E9E54ED8}"/>
                </a:ext>
              </a:extLst>
            </p:cNvPr>
            <p:cNvCxnSpPr/>
            <p:nvPr/>
          </p:nvCxnSpPr>
          <p:spPr>
            <a:xfrm>
              <a:off x="2104103" y="6082189"/>
              <a:ext cx="993058" cy="0"/>
            </a:xfrm>
            <a:prstGeom prst="line">
              <a:avLst/>
            </a:prstGeom>
            <a:ln w="15875">
              <a:solidFill>
                <a:srgbClr val="FF93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E6E734E-DC51-2146-9F28-88BDF1B2FA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96731" y="5860027"/>
              <a:ext cx="3901" cy="496323"/>
            </a:xfrm>
            <a:prstGeom prst="line">
              <a:avLst/>
            </a:prstGeom>
            <a:ln w="15875">
              <a:solidFill>
                <a:srgbClr val="FF93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2B0211B-3AE0-E84B-A181-E96C77B4C6E0}"/>
              </a:ext>
            </a:extLst>
          </p:cNvPr>
          <p:cNvGrpSpPr/>
          <p:nvPr/>
        </p:nvGrpSpPr>
        <p:grpSpPr>
          <a:xfrm>
            <a:off x="2738285" y="5791200"/>
            <a:ext cx="1302772" cy="560237"/>
            <a:chOff x="3367551" y="5791200"/>
            <a:chExt cx="1302772" cy="56023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ED7B984-299A-7549-B1C4-5DEDBB36E9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67551" y="6023197"/>
              <a:ext cx="1302772" cy="4918"/>
            </a:xfrm>
            <a:prstGeom prst="line">
              <a:avLst/>
            </a:prstGeom>
            <a:ln w="15875">
              <a:solidFill>
                <a:srgbClr val="FF93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60E0BA0-D350-3747-83F4-6728E83FD07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687099" y="5791200"/>
              <a:ext cx="1" cy="560237"/>
            </a:xfrm>
            <a:prstGeom prst="line">
              <a:avLst/>
            </a:prstGeom>
            <a:ln w="15875">
              <a:solidFill>
                <a:srgbClr val="FF93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3" name="Picture 52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23CF5C7D-4FC1-254E-8B6A-A233E0537D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0995" y="5714488"/>
            <a:ext cx="2730500" cy="838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997366" y="1378007"/>
                <a:ext cx="3720506" cy="972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n-US" b="1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W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1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en-US" b="1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n-US" b="1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b="1" i="0" smtClean="0">
                                        <a:solidFill>
                                          <a:srgbClr val="0070C0"/>
                                        </a:solidFill>
                                        <a:latin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A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f>
                                  <m:f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𝝈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𝒆</m:t>
                                        </m:r>
                                      </m:sub>
                                      <m:sup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bSup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𝝈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𝒂</m:t>
                                        </m:r>
                                      </m:sub>
                                      <m:sup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bSup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𝛃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b="1">
                                        <a:latin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u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n-US" b="1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y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en-US" b="1" i="0" smtClean="0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W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  <m:r>
                                  <m:rPr>
                                    <m:nor/>
                                  </m:rPr>
                                  <a:rPr lang="en-US" b="1">
                                    <a:latin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y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366" y="1378007"/>
                <a:ext cx="3720506" cy="972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997366" y="2718410"/>
            <a:ext cx="8146634" cy="993248"/>
            <a:chOff x="997366" y="2718410"/>
            <a:chExt cx="8146634" cy="99324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F05D2EC-D6F4-3340-A006-D3C8BACD6B9A}"/>
                </a:ext>
              </a:extLst>
            </p:cNvPr>
            <p:cNvGrpSpPr/>
            <p:nvPr/>
          </p:nvGrpSpPr>
          <p:grpSpPr>
            <a:xfrm>
              <a:off x="5334000" y="3031592"/>
              <a:ext cx="3810000" cy="680066"/>
              <a:chOff x="5334000" y="3031592"/>
              <a:chExt cx="3810000" cy="680066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A69D7E-93F8-1F46-92E0-53869E20AA98}"/>
                  </a:ext>
                </a:extLst>
              </p:cNvPr>
              <p:cNvSpPr txBox="1"/>
              <p:nvPr/>
            </p:nvSpPr>
            <p:spPr>
              <a:xfrm>
                <a:off x="5334000" y="3031592"/>
                <a:ext cx="17550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/>
                  <a:t>GBLUP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CE4B6B0-AA51-A946-8C90-F0B74103458D}"/>
                  </a:ext>
                </a:extLst>
              </p:cNvPr>
              <p:cNvSpPr txBox="1"/>
              <p:nvPr/>
            </p:nvSpPr>
            <p:spPr>
              <a:xfrm>
                <a:off x="7266039" y="3065327"/>
                <a:ext cx="187796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err="1"/>
                  <a:t>Nejati-Javaremi</a:t>
                </a:r>
                <a:r>
                  <a:rPr lang="en-US" sz="1200" dirty="0"/>
                  <a:t> et al., 1997</a:t>
                </a:r>
              </a:p>
              <a:p>
                <a:pPr algn="ctr"/>
                <a:r>
                  <a:rPr lang="en-US" sz="1200" dirty="0"/>
                  <a:t>Fernando, 1998</a:t>
                </a:r>
              </a:p>
              <a:p>
                <a:pPr algn="ctr"/>
                <a:r>
                  <a:rPr lang="en-US" sz="1200" dirty="0" err="1"/>
                  <a:t>VanRaden</a:t>
                </a:r>
                <a:r>
                  <a:rPr lang="en-US" sz="1200" dirty="0"/>
                  <a:t>, 2008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/>
                <p:cNvSpPr/>
                <p:nvPr/>
              </p:nvSpPr>
              <p:spPr>
                <a:xfrm>
                  <a:off x="997366" y="2718410"/>
                  <a:ext cx="3720506" cy="972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  <m:e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  <m:e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b="1" i="0" smtClean="0">
                                          <a:solidFill>
                                            <a:srgbClr val="0070C0"/>
                                          </a:solidFill>
                                          <a:latin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G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p>
                                  </m:sSup>
                                  <m:f>
                                    <m:fPr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bSup>
                                        <m:sSubSupPr>
                                          <m:ctrlP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𝝈</m:t>
                                          </m:r>
                                        </m:e>
                                        <m:sub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𝒆</m:t>
                                          </m:r>
                                        </m:sub>
                                        <m:sup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𝝈</m:t>
                                          </m:r>
                                        </m:e>
                                        <m:sub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𝒂</m:t>
                                          </m:r>
                                        </m:sub>
                                        <m:sup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𝛃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b="1">
                                          <a:latin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u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  <m:r>
                          <a:rPr lang="en-US" b="1" i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y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y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7366" y="2718410"/>
                  <a:ext cx="3720506" cy="97270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997366" y="4221908"/>
            <a:ext cx="8182590" cy="1267326"/>
            <a:chOff x="997366" y="4221908"/>
            <a:chExt cx="8182590" cy="126732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7670B29-2755-7C48-B964-EC35CAF6550B}"/>
                </a:ext>
              </a:extLst>
            </p:cNvPr>
            <p:cNvGrpSpPr/>
            <p:nvPr/>
          </p:nvGrpSpPr>
          <p:grpSpPr>
            <a:xfrm>
              <a:off x="5333996" y="4439836"/>
              <a:ext cx="3845960" cy="1049398"/>
              <a:chOff x="5333996" y="4439836"/>
              <a:chExt cx="3845960" cy="1049398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31751A-A2E0-5140-9CD0-758BC229F3AF}"/>
                  </a:ext>
                </a:extLst>
              </p:cNvPr>
              <p:cNvSpPr txBox="1"/>
              <p:nvPr/>
            </p:nvSpPr>
            <p:spPr>
              <a:xfrm>
                <a:off x="5333996" y="4439836"/>
                <a:ext cx="2133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/>
                  <a:t>ssGBLUP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CCB19C-D1F0-3442-86C4-0DFC5625F9E6}"/>
                  </a:ext>
                </a:extLst>
              </p:cNvPr>
              <p:cNvSpPr txBox="1"/>
              <p:nvPr/>
            </p:nvSpPr>
            <p:spPr>
              <a:xfrm>
                <a:off x="7544714" y="4473571"/>
                <a:ext cx="163524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err="1"/>
                  <a:t>Misztal</a:t>
                </a:r>
                <a:r>
                  <a:rPr lang="en-US" sz="1200" dirty="0"/>
                  <a:t> et al. (2009)</a:t>
                </a:r>
              </a:p>
              <a:p>
                <a:pPr algn="ctr"/>
                <a:r>
                  <a:rPr lang="en-US" sz="1200" dirty="0" err="1"/>
                  <a:t>Legarra</a:t>
                </a:r>
                <a:r>
                  <a:rPr lang="en-US" sz="1200" dirty="0"/>
                  <a:t> et al. (2009)</a:t>
                </a:r>
              </a:p>
              <a:p>
                <a:pPr algn="ctr"/>
                <a:r>
                  <a:rPr lang="en-US" sz="1200" dirty="0"/>
                  <a:t>Aguilar et al. (2010)</a:t>
                </a:r>
              </a:p>
              <a:p>
                <a:pPr algn="ctr"/>
                <a:r>
                  <a:rPr lang="en-US" sz="1200" dirty="0"/>
                  <a:t>Christensen &amp; Lund (2010)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997366" y="4221908"/>
                  <a:ext cx="3720506" cy="972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  <m:e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  <m:e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b="1" i="0" smtClean="0">
                                          <a:solidFill>
                                            <a:srgbClr val="0070C0"/>
                                          </a:solidFill>
                                          <a:latin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p>
                                  </m:sSup>
                                  <m:f>
                                    <m:fPr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bSup>
                                        <m:sSubSupPr>
                                          <m:ctrlP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𝝈</m:t>
                                          </m:r>
                                        </m:e>
                                        <m:sub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𝒆</m:t>
                                          </m:r>
                                        </m:sub>
                                        <m:sup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𝝈</m:t>
                                          </m:r>
                                        </m:e>
                                        <m:sub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𝒂</m:t>
                                          </m:r>
                                        </m:sub>
                                        <m:sup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mr>
                            </m:m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𝛃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b="1">
                                          <a:latin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u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  <m:r>
                          <a:rPr lang="en-US" b="1" i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y</m:t>
                                  </m:r>
                                </m:e>
                              </m:mr>
                              <m:mr>
                                <m:e>
                                  <m:r>
                                    <m:rPr>
                                      <m:nor/>
                                    </m:rPr>
                                    <a:rPr lang="en-US" b="1" i="0" smtClean="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W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b="1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y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7366" y="4221908"/>
                  <a:ext cx="3720506" cy="97270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80476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C07406-3A42-5A4D-BEB9-79151DF61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141" y="2463772"/>
            <a:ext cx="4585503" cy="110479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8C2C850-24F2-7C4B-97B1-F34B3363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dirty="0"/>
              <a:t>PreGSf90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E72028B-BD78-B645-9329-E52F65E1C8F0}"/>
                  </a:ext>
                </a:extLst>
              </p:cNvPr>
              <p:cNvSpPr/>
              <p:nvPr/>
            </p:nvSpPr>
            <p:spPr>
              <a:xfrm>
                <a:off x="3494420" y="5930119"/>
                <a:ext cx="1983492" cy="551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2800" b="0" i="1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sz="2800" dirty="0">
                    <a:effectLst/>
                  </a:rPr>
                  <a:t>  </a:t>
                </a:r>
                <a:endParaRPr lang="en-US" sz="28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E72028B-BD78-B645-9329-E52F65E1C8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420" y="5930119"/>
                <a:ext cx="1983492" cy="551048"/>
              </a:xfrm>
              <a:prstGeom prst="rect">
                <a:avLst/>
              </a:prstGeom>
              <a:blipFill>
                <a:blip r:embed="rId3"/>
                <a:stretch>
                  <a:fillRect l="-1274"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09D77EA-C1B5-6740-A0B9-DF78B5291CEC}"/>
                  </a:ext>
                </a:extLst>
              </p:cNvPr>
              <p:cNvSpPr/>
              <p:nvPr/>
            </p:nvSpPr>
            <p:spPr>
              <a:xfrm>
                <a:off x="3057739" y="4946822"/>
                <a:ext cx="849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2800" b="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09D77EA-C1B5-6740-A0B9-DF78B5291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739" y="4946822"/>
                <a:ext cx="84965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34D1C1C-780A-2B4F-8D18-33045075D9E7}"/>
                  </a:ext>
                </a:extLst>
              </p:cNvPr>
              <p:cNvSpPr/>
              <p:nvPr/>
            </p:nvSpPr>
            <p:spPr>
              <a:xfrm>
                <a:off x="3239360" y="4028646"/>
                <a:ext cx="38985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  <a:ea typeface="MS PMincho" panose="02020600040205080304" pitchFamily="18" charset="-128"/>
                          <a:cs typeface="Times New Roman" panose="02020603050405020304" pitchFamily="18" charset="0"/>
                        </a:rPr>
                        <m:t>𝐆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34D1C1C-780A-2B4F-8D18-33045075D9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360" y="4028646"/>
                <a:ext cx="389850" cy="523220"/>
              </a:xfrm>
              <a:prstGeom prst="rect">
                <a:avLst/>
              </a:prstGeom>
              <a:blipFill>
                <a:blip r:embed="rId5"/>
                <a:stretch>
                  <a:fillRect l="-6250" r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B888341-79D7-1547-A9CC-0782EB49F0EF}"/>
                  </a:ext>
                </a:extLst>
              </p:cNvPr>
              <p:cNvSpPr/>
              <p:nvPr/>
            </p:nvSpPr>
            <p:spPr>
              <a:xfrm>
                <a:off x="4806311" y="4046580"/>
                <a:ext cx="871649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B888341-79D7-1547-A9CC-0782EB49F0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311" y="4046580"/>
                <a:ext cx="871649" cy="5329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9D604F1-839A-1144-8263-663F29B265FA}"/>
                  </a:ext>
                </a:extLst>
              </p:cNvPr>
              <p:cNvSpPr/>
              <p:nvPr/>
            </p:nvSpPr>
            <p:spPr>
              <a:xfrm>
                <a:off x="4806311" y="4960212"/>
                <a:ext cx="859658" cy="551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2800" b="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22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  <a:ea typeface="MS PMincho" panose="02020600040205080304" pitchFamily="18" charset="-128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b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9D604F1-839A-1144-8263-663F29B265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311" y="4960212"/>
                <a:ext cx="859658" cy="551048"/>
              </a:xfrm>
              <a:prstGeom prst="rect">
                <a:avLst/>
              </a:prstGeom>
              <a:blipFill>
                <a:blip r:embed="rId7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89266B5D-F934-2C41-BFC3-990565EA78F6}"/>
              </a:ext>
            </a:extLst>
          </p:cNvPr>
          <p:cNvSpPr/>
          <p:nvPr/>
        </p:nvSpPr>
        <p:spPr>
          <a:xfrm>
            <a:off x="622568" y="1526317"/>
            <a:ext cx="6891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Created to construct the matrices using in ssGBLUP</a:t>
            </a:r>
          </a:p>
        </p:txBody>
      </p:sp>
    </p:spTree>
    <p:extLst>
      <p:ext uri="{BB962C8B-B14F-4D97-AF65-F5344CB8AC3E}">
        <p14:creationId xmlns:p14="http://schemas.microsoft.com/office/powerpoint/2010/main" val="81041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Genomic Relationship Matrix - </a:t>
            </a:r>
            <a:r>
              <a:rPr lang="en-US" b="1" dirty="0"/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600200"/>
                <a:ext cx="8534400" cy="51816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/>
                      <m:t>G</m:t>
                    </m:r>
                    <m:r>
                      <m:rPr>
                        <m:nor/>
                      </m:rPr>
                      <a:rPr lang="en-US"/>
                      <m:t> 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/>
                          <m:t>ZZ</m:t>
                        </m:r>
                        <m:r>
                          <m:rPr>
                            <m:nor/>
                          </m:rPr>
                          <a:rPr lang="en-US" i="1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/>
                          <m:t>2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i="1"/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i="1"/>
                                  <m:t>i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/>
                              <m:t>(1</m:t>
                            </m:r>
                            <m:r>
                              <m:rPr>
                                <m:nor/>
                              </m:rPr>
                              <a:rPr lang="en-US" i="1"/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i="1"/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i="1"/>
                                  <m:t>i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/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dirty="0"/>
                  <a:t>      </a:t>
                </a:r>
                <a:r>
                  <a:rPr lang="en-US" sz="1900" dirty="0"/>
                  <a:t>(</a:t>
                </a:r>
                <a:r>
                  <a:rPr lang="en-US" sz="1900" dirty="0" err="1"/>
                  <a:t>VanRaden</a:t>
                </a:r>
                <a:r>
                  <a:rPr lang="en-US" sz="1900" dirty="0"/>
                  <a:t>, 2008)</a:t>
                </a:r>
                <a:endParaRPr lang="en-US" dirty="0"/>
              </a:p>
              <a:p>
                <a:pPr lvl="1"/>
                <a:r>
                  <a:rPr lang="en-US" dirty="0"/>
                  <a:t>Z = matrix for SNP marker</a:t>
                </a:r>
              </a:p>
              <a:p>
                <a:pPr lvl="1"/>
                <a:r>
                  <a:rPr lang="en-US" dirty="0"/>
                  <a:t>Dimension of Z = </a:t>
                </a:r>
                <a:r>
                  <a:rPr lang="en-US" i="1" dirty="0"/>
                  <a:t>n</a:t>
                </a:r>
                <a:r>
                  <a:rPr lang="en-US" dirty="0"/>
                  <a:t>*</a:t>
                </a:r>
                <a:r>
                  <a:rPr lang="en-US" i="1" dirty="0" err="1"/>
                  <a:t>i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i="1" dirty="0"/>
                  <a:t>n</a:t>
                </a:r>
                <a:r>
                  <a:rPr lang="en-US" dirty="0"/>
                  <a:t> animals</a:t>
                </a:r>
              </a:p>
              <a:p>
                <a:pPr lvl="1"/>
                <a:r>
                  <a:rPr lang="en-US" dirty="0"/>
                  <a:t> </a:t>
                </a:r>
                <a:r>
                  <a:rPr lang="en-US" i="1" dirty="0" err="1"/>
                  <a:t>i</a:t>
                </a:r>
                <a:r>
                  <a:rPr lang="en-US" dirty="0"/>
                  <a:t> markers</a:t>
                </a:r>
              </a:p>
              <a:p>
                <a:pPr marL="365760" lvl="1" indent="0"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600200"/>
                <a:ext cx="8534400" cy="518160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" y="5257800"/>
            <a:ext cx="8521590" cy="1320213"/>
          </a:xfrm>
          <a:prstGeom prst="rect">
            <a:avLst/>
          </a:prstGeom>
        </p:spPr>
      </p:pic>
      <p:sp>
        <p:nvSpPr>
          <p:cNvPr id="5" name="Left Brace 4"/>
          <p:cNvSpPr/>
          <p:nvPr/>
        </p:nvSpPr>
        <p:spPr>
          <a:xfrm rot="5400000">
            <a:off x="4610100" y="1333500"/>
            <a:ext cx="381000" cy="7315200"/>
          </a:xfrm>
          <a:prstGeom prst="leftBrace">
            <a:avLst>
              <a:gd name="adj1" fmla="val 8333"/>
              <a:gd name="adj2" fmla="val 4977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extBox 5"/>
          <p:cNvSpPr txBox="1"/>
          <p:nvPr/>
        </p:nvSpPr>
        <p:spPr>
          <a:xfrm>
            <a:off x="4349194" y="4368969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SNP file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08703" y="2741473"/>
            <a:ext cx="20938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Genotype Codes</a:t>
            </a:r>
          </a:p>
          <a:p>
            <a:r>
              <a:rPr lang="en-US" dirty="0"/>
              <a:t>0 – Homozygous</a:t>
            </a:r>
          </a:p>
          <a:p>
            <a:r>
              <a:rPr lang="en-US" dirty="0"/>
              <a:t>1 – Heterozygous</a:t>
            </a:r>
          </a:p>
          <a:p>
            <a:r>
              <a:rPr lang="en-US" dirty="0"/>
              <a:t>2 – Homozygous</a:t>
            </a:r>
          </a:p>
          <a:p>
            <a:r>
              <a:rPr lang="en-US" dirty="0"/>
              <a:t>5 – No Call (Missing)</a:t>
            </a:r>
          </a:p>
        </p:txBody>
      </p:sp>
    </p:spTree>
    <p:extLst>
      <p:ext uri="{BB962C8B-B14F-4D97-AF65-F5344CB8AC3E}">
        <p14:creationId xmlns:p14="http://schemas.microsoft.com/office/powerpoint/2010/main" val="262522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831"/>
          </a:xfrm>
        </p:spPr>
        <p:txBody>
          <a:bodyPr>
            <a:normAutofit fontScale="90000"/>
          </a:bodyPr>
          <a:lstStyle/>
          <a:p>
            <a:r>
              <a:rPr lang="es-ES" dirty="0"/>
              <a:t>HOW TO: </a:t>
            </a:r>
            <a:r>
              <a:rPr lang="es-ES" dirty="0" err="1"/>
              <a:t>Creation</a:t>
            </a:r>
            <a:r>
              <a:rPr lang="es-ES" dirty="0"/>
              <a:t> of </a:t>
            </a:r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49382" y="1579830"/>
                <a:ext cx="8406143" cy="4900188"/>
              </a:xfrm>
            </p:spPr>
            <p:txBody>
              <a:bodyPr>
                <a:normAutofit fontScale="92500"/>
              </a:bodyPr>
              <a:lstStyle/>
              <a:p>
                <a:r>
                  <a:rPr lang="es-ES" dirty="0" err="1"/>
                  <a:t>Read</a:t>
                </a:r>
                <a:r>
                  <a:rPr lang="es-ES" dirty="0"/>
                  <a:t> SNP </a:t>
                </a:r>
                <a:r>
                  <a:rPr lang="es-ES" dirty="0" err="1"/>
                  <a:t>marker</a:t>
                </a:r>
                <a:r>
                  <a:rPr lang="es-ES" dirty="0"/>
                  <a:t> </a:t>
                </a:r>
                <a:r>
                  <a:rPr lang="es-ES" dirty="0" err="1"/>
                  <a:t>information</a:t>
                </a:r>
                <a:r>
                  <a:rPr lang="es-ES" dirty="0"/>
                  <a:t> =&gt; </a:t>
                </a:r>
                <a:r>
                  <a:rPr lang="es-ES" b="1" dirty="0"/>
                  <a:t>M</a:t>
                </a:r>
                <a:r>
                  <a:rPr lang="es-ES" dirty="0"/>
                  <a:t> </a:t>
                </a:r>
              </a:p>
              <a:p>
                <a:pPr marL="0" indent="0">
                  <a:buNone/>
                </a:pPr>
                <a:endParaRPr lang="es-ES" dirty="0"/>
              </a:p>
              <a:p>
                <a:r>
                  <a:rPr lang="es-ES" dirty="0" err="1"/>
                  <a:t>Get</a:t>
                </a:r>
                <a:r>
                  <a:rPr lang="es-ES" dirty="0"/>
                  <a:t> ‘</a:t>
                </a:r>
                <a:r>
                  <a:rPr lang="es-ES" dirty="0" err="1"/>
                  <a:t>means</a:t>
                </a:r>
                <a:r>
                  <a:rPr lang="es-ES" dirty="0"/>
                  <a:t>’ </a:t>
                </a:r>
                <a:r>
                  <a:rPr lang="es-ES" dirty="0" err="1"/>
                  <a:t>to</a:t>
                </a:r>
                <a:r>
                  <a:rPr lang="es-ES" dirty="0"/>
                  <a:t> center </a:t>
                </a:r>
              </a:p>
              <a:p>
                <a:pPr lvl="1"/>
                <a:r>
                  <a:rPr lang="es-ES" dirty="0" err="1"/>
                  <a:t>Calculate</a:t>
                </a:r>
                <a:r>
                  <a:rPr lang="es-ES" dirty="0"/>
                  <a:t> </a:t>
                </a:r>
                <a:r>
                  <a:rPr lang="es-ES" dirty="0" err="1"/>
                  <a:t>allele</a:t>
                </a:r>
                <a:r>
                  <a:rPr lang="es-ES" dirty="0"/>
                  <a:t> </a:t>
                </a:r>
                <a:r>
                  <a:rPr lang="es-ES" dirty="0" err="1"/>
                  <a:t>frequency</a:t>
                </a:r>
                <a:r>
                  <a:rPr lang="es-ES" dirty="0"/>
                  <a:t> </a:t>
                </a:r>
                <a:r>
                  <a:rPr lang="es-ES" dirty="0" err="1"/>
                  <a:t>from</a:t>
                </a:r>
                <a:r>
                  <a:rPr lang="es-ES" dirty="0"/>
                  <a:t> </a:t>
                </a:r>
                <a:r>
                  <a:rPr lang="es-ES" dirty="0" err="1"/>
                  <a:t>observed</a:t>
                </a:r>
                <a:r>
                  <a:rPr lang="es-ES" dirty="0"/>
                  <a:t> </a:t>
                </a:r>
                <a:r>
                  <a:rPr lang="es-ES" dirty="0" err="1"/>
                  <a:t>genotypes</a:t>
                </a:r>
                <a:r>
                  <a:rPr lang="es-ES" dirty="0"/>
                  <a:t> (p</a:t>
                </a:r>
                <a:r>
                  <a:rPr lang="es-ES" baseline="-25000" dirty="0"/>
                  <a:t>i</a:t>
                </a:r>
                <a:r>
                  <a:rPr lang="es-ES" dirty="0"/>
                  <a:t>)</a:t>
                </a:r>
                <a:endParaRPr lang="es-ES" baseline="-25000" dirty="0"/>
              </a:p>
              <a:p>
                <a:pPr lvl="1"/>
                <a:r>
                  <a:rPr lang="es-ES" dirty="0"/>
                  <a:t>p</a:t>
                </a:r>
                <a:r>
                  <a:rPr lang="es-ES" baseline="-25000" dirty="0"/>
                  <a:t>i</a:t>
                </a:r>
                <a:r>
                  <a:rPr lang="es-ES" dirty="0"/>
                  <a:t>= sum(</a:t>
                </a:r>
                <a:r>
                  <a:rPr lang="es-ES" dirty="0" err="1"/>
                  <a:t>SNPcode</a:t>
                </a:r>
                <a:r>
                  <a:rPr lang="es-ES" baseline="-25000" dirty="0" err="1"/>
                  <a:t>i</a:t>
                </a:r>
                <a:r>
                  <a:rPr lang="es-ES" dirty="0"/>
                  <a:t>)/2n </a:t>
                </a:r>
              </a:p>
              <a:p>
                <a:pPr marL="457200" lvl="1" indent="0">
                  <a:buNone/>
                </a:pPr>
                <a:endParaRPr lang="es-ES" dirty="0"/>
              </a:p>
              <a:p>
                <a:r>
                  <a:rPr lang="es-ES" dirty="0"/>
                  <a:t>Centered </a:t>
                </a:r>
                <a:r>
                  <a:rPr lang="es-ES" dirty="0" err="1"/>
                  <a:t>matrix</a:t>
                </a:r>
                <a:r>
                  <a:rPr lang="es-ES" dirty="0"/>
                  <a:t>    </a:t>
                </a:r>
                <a:r>
                  <a:rPr lang="es-ES" b="1" dirty="0"/>
                  <a:t>Z</a:t>
                </a:r>
                <a:r>
                  <a:rPr lang="es-ES" dirty="0"/>
                  <a:t> = </a:t>
                </a:r>
                <a:r>
                  <a:rPr lang="es-ES" b="1" dirty="0"/>
                  <a:t>M</a:t>
                </a:r>
                <a:r>
                  <a:rPr lang="es-ES" dirty="0"/>
                  <a:t> – 2</a:t>
                </a:r>
                <a:r>
                  <a:rPr lang="es-ES" b="1" dirty="0"/>
                  <a:t>P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/>
                      <m:t>G</m:t>
                    </m:r>
                    <m:r>
                      <m:rPr>
                        <m:nor/>
                      </m:rPr>
                      <a:rPr lang="en-US" b="0" i="0" smtClean="0"/>
                      <m:t> </m:t>
                    </m:r>
                    <m:r>
                      <m:rPr>
                        <m:nor/>
                      </m:rPr>
                      <a:rPr lang="en-US"/>
                      <m:t>=</m:t>
                    </m:r>
                    <m:r>
                      <m:rPr>
                        <m:nor/>
                      </m:rPr>
                      <a:rPr lang="en-US" b="0" i="0" smtClean="0"/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/>
                          <m:t>ZZ</m:t>
                        </m:r>
                        <m:r>
                          <m:rPr>
                            <m:nor/>
                          </m:rPr>
                          <a:rPr lang="en-US" i="1"/>
                          <m:t>′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/>
                          <m:t>2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i="1"/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i="1"/>
                                  <m:t>i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/>
                              <m:t>(1</m:t>
                            </m:r>
                            <m:r>
                              <m:rPr>
                                <m:nor/>
                              </m:rPr>
                              <a:rPr lang="en-US" i="1"/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i="1"/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en-US" i="1"/>
                                  <m:t>i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/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dirty="0"/>
                  <a:t>      </a:t>
                </a:r>
                <a:r>
                  <a:rPr lang="en-US" sz="1900" dirty="0"/>
                  <a:t>(</a:t>
                </a:r>
                <a:r>
                  <a:rPr lang="en-US" sz="1900" dirty="0" err="1"/>
                  <a:t>VanRaden</a:t>
                </a:r>
                <a:r>
                  <a:rPr lang="en-US" sz="1900" dirty="0"/>
                  <a:t>, 2008)</a:t>
                </a: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49382" y="1579830"/>
                <a:ext cx="8406143" cy="4900188"/>
              </a:xfrm>
              <a:blipFill>
                <a:blip r:embed="rId3"/>
                <a:stretch>
                  <a:fillRect l="-1524" t="-1493" r="-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530035"/>
              </p:ext>
            </p:extLst>
          </p:nvPr>
        </p:nvGraphicFramePr>
        <p:xfrm>
          <a:off x="6553200" y="1600200"/>
          <a:ext cx="19177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Equation" r:id="rId4" imgW="1117600" imgH="685800" progId="Equation.DSMT4">
                  <p:embed/>
                </p:oleObj>
              </mc:Choice>
              <mc:Fallback>
                <p:oleObj name="Equation" r:id="rId4" imgW="11176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53200" y="1600200"/>
                        <a:ext cx="1917700" cy="1212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302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831"/>
          </a:xfrm>
        </p:spPr>
        <p:txBody>
          <a:bodyPr/>
          <a:lstStyle/>
          <a:p>
            <a:r>
              <a:rPr lang="es-ES" dirty="0" err="1"/>
              <a:t>Creation</a:t>
            </a:r>
            <a:r>
              <a:rPr lang="es-ES" dirty="0"/>
              <a:t> of </a:t>
            </a:r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matrix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Issues</a:t>
            </a:r>
          </a:p>
          <a:p>
            <a:pPr lvl="1"/>
            <a:r>
              <a:rPr lang="en-US" dirty="0"/>
              <a:t>Large number of genotyped individuals </a:t>
            </a:r>
          </a:p>
          <a:p>
            <a:pPr lvl="1"/>
            <a:r>
              <a:rPr lang="en-US" dirty="0"/>
              <a:t>Large number of SNP markers</a:t>
            </a:r>
          </a:p>
          <a:p>
            <a:pPr lvl="1"/>
            <a:r>
              <a:rPr lang="en-US" dirty="0"/>
              <a:t>Matrix multiplication ~ cost 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* </a:t>
            </a:r>
            <a:r>
              <a:rPr lang="en-US" i="1" dirty="0" err="1"/>
              <a:t>i</a:t>
            </a:r>
            <a:r>
              <a:rPr lang="en-US" dirty="0"/>
              <a:t>  </a:t>
            </a:r>
          </a:p>
          <a:p>
            <a:pPr lvl="1"/>
            <a:endParaRPr lang="en-US" dirty="0"/>
          </a:p>
          <a:p>
            <a:pPr marL="457200" lvl="1" indent="-457200">
              <a:spcBef>
                <a:spcPts val="7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Large amounts of data put in (cache) memory to do matrix multiplication for each pair of animals and indirect memory access (center)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1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PreGSf90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7296"/>
            <a:ext cx="8229600" cy="2185219"/>
          </a:xfrm>
        </p:spPr>
        <p:txBody>
          <a:bodyPr>
            <a:normAutofit/>
          </a:bodyPr>
          <a:lstStyle/>
          <a:p>
            <a:r>
              <a:rPr lang="en-US" dirty="0"/>
              <a:t>Efficient methods</a:t>
            </a:r>
          </a:p>
          <a:p>
            <a:pPr lvl="1"/>
            <a:r>
              <a:rPr lang="en-US" dirty="0"/>
              <a:t>create the genomic relationship matrix and the relationship matrix based on pedigree </a:t>
            </a:r>
          </a:p>
          <a:p>
            <a:pPr lvl="1"/>
            <a:r>
              <a:rPr lang="en-US" dirty="0"/>
              <a:t>Invert the relationship matrices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A31575-097C-0845-9F94-5578CCC0B078}"/>
              </a:ext>
            </a:extLst>
          </p:cNvPr>
          <p:cNvSpPr/>
          <p:nvPr/>
        </p:nvSpPr>
        <p:spPr>
          <a:xfrm>
            <a:off x="457200" y="3905706"/>
            <a:ext cx="80642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Computes statistics for the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Means, Var, Min, Max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Correlations between diagonals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Correlations for off-diagonals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Correlations for the full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Regression coefficients</a:t>
            </a:r>
          </a:p>
        </p:txBody>
      </p:sp>
    </p:spTree>
    <p:extLst>
      <p:ext uri="{BB962C8B-B14F-4D97-AF65-F5344CB8AC3E}">
        <p14:creationId xmlns:p14="http://schemas.microsoft.com/office/powerpoint/2010/main" val="169928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OPTIONS – preGS90 </a:t>
            </a:r>
            <a:r>
              <a:rPr lang="es-ES" dirty="0" err="1"/>
              <a:t>parameter</a:t>
            </a:r>
            <a:r>
              <a:rPr lang="es-E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PreGSF90 </a:t>
            </a:r>
          </a:p>
          <a:p>
            <a:pPr lvl="1"/>
            <a:r>
              <a:rPr lang="es-ES" dirty="0" err="1"/>
              <a:t>controled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adding</a:t>
            </a:r>
            <a:r>
              <a:rPr lang="es-ES" dirty="0"/>
              <a:t> OPTION </a:t>
            </a:r>
            <a:r>
              <a:rPr lang="es-ES" dirty="0" err="1"/>
              <a:t>commands</a:t>
            </a:r>
            <a:r>
              <a:rPr lang="es-ES" dirty="0"/>
              <a:t>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parameter</a:t>
            </a:r>
            <a:r>
              <a:rPr lang="es-ES" dirty="0"/>
              <a:t> file</a:t>
            </a:r>
          </a:p>
          <a:p>
            <a:pPr marL="457200" lvl="1" indent="0">
              <a:buNone/>
            </a:pPr>
            <a:endParaRPr lang="es-ES" sz="800" dirty="0"/>
          </a:p>
          <a:p>
            <a:pPr marL="457200" lvl="1" indent="0">
              <a:buNone/>
            </a:pPr>
            <a:r>
              <a:rPr lang="es-ES" dirty="0">
                <a:latin typeface="Courier New"/>
                <a:cs typeface="Courier New"/>
              </a:rPr>
              <a:t>OPTION </a:t>
            </a:r>
            <a:r>
              <a:rPr lang="es-ES" dirty="0" err="1">
                <a:latin typeface="Courier New"/>
                <a:cs typeface="Courier New"/>
              </a:rPr>
              <a:t>SNP_file</a:t>
            </a:r>
            <a:r>
              <a:rPr lang="es-ES" i="1" dirty="0">
                <a:latin typeface="Courier New"/>
                <a:cs typeface="Courier New"/>
              </a:rPr>
              <a:t> </a:t>
            </a:r>
            <a:r>
              <a:rPr lang="es-ES" i="1" dirty="0" err="1">
                <a:latin typeface="Courier New"/>
                <a:cs typeface="Courier New"/>
              </a:rPr>
              <a:t>marker.geno.clean</a:t>
            </a:r>
            <a:endParaRPr lang="es-ES" i="1" dirty="0">
              <a:latin typeface="Courier New"/>
              <a:cs typeface="Courier New"/>
            </a:endParaRPr>
          </a:p>
          <a:p>
            <a:pPr marL="457200" lvl="1" indent="0">
              <a:buNone/>
            </a:pPr>
            <a:endParaRPr lang="es-ES" sz="800" dirty="0"/>
          </a:p>
          <a:p>
            <a:pPr lvl="1"/>
            <a:r>
              <a:rPr lang="es-ES" dirty="0" err="1"/>
              <a:t>Reads</a:t>
            </a:r>
            <a:r>
              <a:rPr lang="es-ES" dirty="0"/>
              <a:t>:</a:t>
            </a:r>
          </a:p>
          <a:p>
            <a:pPr lvl="2"/>
            <a:r>
              <a:rPr lang="es-ES" dirty="0" err="1">
                <a:latin typeface="Courier New"/>
                <a:cs typeface="Courier New"/>
              </a:rPr>
              <a:t>marker.geno.clean</a:t>
            </a:r>
            <a:endParaRPr lang="es-ES" dirty="0">
              <a:latin typeface="Courier New"/>
              <a:cs typeface="Courier New"/>
            </a:endParaRPr>
          </a:p>
          <a:p>
            <a:pPr lvl="2"/>
            <a:r>
              <a:rPr lang="es-ES" dirty="0" err="1">
                <a:latin typeface="Courier New"/>
                <a:cs typeface="Courier New"/>
              </a:rPr>
              <a:t>marker.geno.clean.XrefID</a:t>
            </a:r>
            <a:r>
              <a:rPr lang="es-ES" dirty="0">
                <a:latin typeface="Courier New"/>
                <a:cs typeface="Courier New"/>
              </a:rPr>
              <a:t> </a:t>
            </a:r>
            <a:r>
              <a:rPr lang="es-ES" sz="1600" dirty="0">
                <a:latin typeface="+mj-lt"/>
                <a:cs typeface="Courier New"/>
              </a:rPr>
              <a:t>(</a:t>
            </a:r>
            <a:r>
              <a:rPr lang="es-ES" sz="1600" dirty="0" err="1">
                <a:latin typeface="+mj-lt"/>
                <a:cs typeface="Courier New"/>
              </a:rPr>
              <a:t>created</a:t>
            </a:r>
            <a:r>
              <a:rPr lang="es-ES" sz="1600" dirty="0">
                <a:latin typeface="+mj-lt"/>
                <a:cs typeface="Courier New"/>
              </a:rPr>
              <a:t> </a:t>
            </a:r>
            <a:r>
              <a:rPr lang="es-ES" sz="1600" dirty="0" err="1">
                <a:latin typeface="+mj-lt"/>
                <a:cs typeface="Courier New"/>
              </a:rPr>
              <a:t>by</a:t>
            </a:r>
            <a:r>
              <a:rPr lang="es-ES" sz="1600" dirty="0">
                <a:latin typeface="+mj-lt"/>
                <a:cs typeface="Courier New"/>
              </a:rPr>
              <a:t> renumf90)</a:t>
            </a:r>
          </a:p>
          <a:p>
            <a:pPr marL="914400" lvl="2" indent="0">
              <a:buNone/>
            </a:pPr>
            <a:endParaRPr lang="es-ES" dirty="0">
              <a:latin typeface="Courier New"/>
              <a:cs typeface="Courier New"/>
            </a:endParaRPr>
          </a:p>
          <a:p>
            <a:pPr lvl="2"/>
            <a:r>
              <a:rPr lang="es-ES" dirty="0" err="1"/>
              <a:t>Pedigree</a:t>
            </a:r>
            <a:r>
              <a:rPr lang="es-ES" dirty="0"/>
              <a:t> file</a:t>
            </a:r>
          </a:p>
          <a:p>
            <a:pPr lvl="2"/>
            <a:r>
              <a:rPr lang="es-ES" dirty="0" err="1"/>
              <a:t>Map</a:t>
            </a:r>
            <a:r>
              <a:rPr lang="es-ES" dirty="0"/>
              <a:t> file (</a:t>
            </a:r>
            <a:r>
              <a:rPr lang="es-ES" dirty="0" err="1"/>
              <a:t>optional</a:t>
            </a:r>
            <a:r>
              <a:rPr lang="es-ES" dirty="0"/>
              <a:t>)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5040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1227</Words>
  <Application>Microsoft Macintosh PowerPoint</Application>
  <PresentationFormat>On-screen Show (4:3)</PresentationFormat>
  <Paragraphs>230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Courier New</vt:lpstr>
      <vt:lpstr>Times New Roman</vt:lpstr>
      <vt:lpstr>Office Theme</vt:lpstr>
      <vt:lpstr>Equation</vt:lpstr>
      <vt:lpstr>Creating genomic relationship matrices with preGSf90</vt:lpstr>
      <vt:lpstr>preGSf90</vt:lpstr>
      <vt:lpstr>BLUP-based models</vt:lpstr>
      <vt:lpstr>PreGSf90</vt:lpstr>
      <vt:lpstr>Genomic Relationship Matrix - G</vt:lpstr>
      <vt:lpstr>HOW TO: Creation of Genomic Matrix</vt:lpstr>
      <vt:lpstr>Creation of Genomic matrix</vt:lpstr>
      <vt:lpstr>PreGSf90</vt:lpstr>
      <vt:lpstr>OPTIONS – preGS90 parameter file</vt:lpstr>
      <vt:lpstr>Genomic Matrix default options</vt:lpstr>
      <vt:lpstr>Genomic Matrix Options</vt:lpstr>
      <vt:lpstr>Genomic Matrix default options</vt:lpstr>
      <vt:lpstr>Genomic Matrix default options</vt:lpstr>
      <vt:lpstr>Options for matching G to A22</vt:lpstr>
      <vt:lpstr>Storing and Reading Matrices</vt:lpstr>
      <vt:lpstr>Storing and Reading Matrices</vt:lpstr>
      <vt:lpstr>Storing with Original IDs</vt:lpstr>
      <vt:lpstr>Genomic Matrix  - Population structure</vt:lpstr>
      <vt:lpstr>Genomic Matrix  - Population structure</vt:lpstr>
      <vt:lpstr>Tricks to setup G for GBLUP</vt:lpstr>
      <vt:lpstr>Tricks to setup G for GBLUP</vt:lpstr>
      <vt:lpstr>PreGSf90 inside BLUPF90 ??</vt:lpstr>
      <vt:lpstr>Use in application programs</vt:lpstr>
      <vt:lpstr>Reading external matrices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Ignacio Aguilar</dc:creator>
  <cp:lastModifiedBy>Daniela Lourenco</cp:lastModifiedBy>
  <cp:revision>159</cp:revision>
  <dcterms:created xsi:type="dcterms:W3CDTF">2012-11-21T21:54:52Z</dcterms:created>
  <dcterms:modified xsi:type="dcterms:W3CDTF">2022-02-03T20:42:14Z</dcterms:modified>
</cp:coreProperties>
</file>