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sldIdLst>
    <p:sldId id="310" r:id="rId2"/>
    <p:sldId id="328" r:id="rId3"/>
    <p:sldId id="312" r:id="rId4"/>
    <p:sldId id="311" r:id="rId5"/>
    <p:sldId id="313" r:id="rId6"/>
    <p:sldId id="314" r:id="rId7"/>
    <p:sldId id="315" r:id="rId8"/>
    <p:sldId id="316" r:id="rId9"/>
    <p:sldId id="317" r:id="rId10"/>
    <p:sldId id="318" r:id="rId11"/>
    <p:sldId id="325" r:id="rId12"/>
    <p:sldId id="324" r:id="rId13"/>
    <p:sldId id="319" r:id="rId14"/>
    <p:sldId id="320" r:id="rId15"/>
    <p:sldId id="321" r:id="rId16"/>
    <p:sldId id="322" r:id="rId17"/>
    <p:sldId id="323" r:id="rId18"/>
    <p:sldId id="290" r:id="rId19"/>
    <p:sldId id="265" r:id="rId20"/>
    <p:sldId id="329" r:id="rId21"/>
    <p:sldId id="330" r:id="rId22"/>
    <p:sldId id="331" r:id="rId23"/>
    <p:sldId id="332" r:id="rId24"/>
    <p:sldId id="268" r:id="rId25"/>
    <p:sldId id="269" r:id="rId26"/>
    <p:sldId id="291" r:id="rId27"/>
    <p:sldId id="271" r:id="rId28"/>
    <p:sldId id="272" r:id="rId29"/>
    <p:sldId id="270" r:id="rId30"/>
    <p:sldId id="274" r:id="rId31"/>
    <p:sldId id="287" r:id="rId32"/>
    <p:sldId id="273" r:id="rId33"/>
    <p:sldId id="326" r:id="rId34"/>
    <p:sldId id="275" r:id="rId35"/>
    <p:sldId id="298" r:id="rId36"/>
    <p:sldId id="327" r:id="rId37"/>
    <p:sldId id="303" r:id="rId38"/>
    <p:sldId id="299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997"/>
    <p:restoredTop sz="93577"/>
  </p:normalViewPr>
  <p:slideViewPr>
    <p:cSldViewPr snapToGrid="0" snapToObjects="1">
      <p:cViewPr varScale="1">
        <p:scale>
          <a:sx n="84" d="100"/>
          <a:sy n="84" d="100"/>
        </p:scale>
        <p:origin x="21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8331D-D460-B742-9861-EF42C44519ED}" type="datetimeFigureOut">
              <a:rPr lang="en-US" smtClean="0"/>
              <a:t>9/3/19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0B2D04-2D30-BC41-85C3-F359AC342B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2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7BFF-9F65-3A47-A01C-B5C5B995C2C6}" type="datetimeFigureOut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D8CC-21BF-784D-8DCE-28741B910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023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7BFF-9F65-3A47-A01C-B5C5B995C2C6}" type="datetimeFigureOut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D8CC-21BF-784D-8DCE-28741B910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72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7BFF-9F65-3A47-A01C-B5C5B995C2C6}" type="datetimeFigureOut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D8CC-21BF-784D-8DCE-28741B910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95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7BFF-9F65-3A47-A01C-B5C5B995C2C6}" type="datetimeFigureOut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D8CC-21BF-784D-8DCE-28741B910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5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7BFF-9F65-3A47-A01C-B5C5B995C2C6}" type="datetimeFigureOut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D8CC-21BF-784D-8DCE-28741B910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7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7BFF-9F65-3A47-A01C-B5C5B995C2C6}" type="datetimeFigureOut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D8CC-21BF-784D-8DCE-28741B910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61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7BFF-9F65-3A47-A01C-B5C5B995C2C6}" type="datetimeFigureOut">
              <a:rPr lang="en-US" smtClean="0"/>
              <a:t>9/3/19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D8CC-21BF-784D-8DCE-28741B910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219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7BFF-9F65-3A47-A01C-B5C5B995C2C6}" type="datetimeFigureOut">
              <a:rPr lang="en-US" smtClean="0"/>
              <a:t>9/3/19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D8CC-21BF-784D-8DCE-28741B910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77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7BFF-9F65-3A47-A01C-B5C5B995C2C6}" type="datetimeFigureOut">
              <a:rPr lang="en-US" smtClean="0"/>
              <a:t>9/3/19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D8CC-21BF-784D-8DCE-28741B910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43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7BFF-9F65-3A47-A01C-B5C5B995C2C6}" type="datetimeFigureOut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D8CC-21BF-784D-8DCE-28741B910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5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87BFF-9F65-3A47-A01C-B5C5B995C2C6}" type="datetimeFigureOut">
              <a:rPr lang="en-US" smtClean="0"/>
              <a:t>9/3/19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CD8CC-21BF-784D-8DCE-28741B910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66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E87BFF-9F65-3A47-A01C-B5C5B995C2C6}" type="datetimeFigureOut">
              <a:rPr lang="en-US" smtClean="0"/>
              <a:t>9/3/19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CD8CC-21BF-784D-8DCE-28741B910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521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9222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PreGSf90</a:t>
            </a:r>
            <a:br>
              <a:rPr lang="en-US" dirty="0"/>
            </a:br>
            <a:r>
              <a:rPr lang="en-US" dirty="0"/>
              <a:t>for Quality Control of SNP data</a:t>
            </a:r>
            <a:endParaRPr lang="en-US" noProof="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85" y="0"/>
            <a:ext cx="2975429" cy="1562100"/>
          </a:xfrm>
          <a:prstGeom prst="rect">
            <a:avLst/>
          </a:prstGeom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2761716" y="6392277"/>
            <a:ext cx="3620568" cy="4591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/>
              <a:t>UGA TEAM, 08/2019</a:t>
            </a: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2947" y="4775662"/>
            <a:ext cx="2928767" cy="78835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Andres </a:t>
            </a:r>
            <a:r>
              <a:rPr lang="en-US" sz="2400" dirty="0" err="1">
                <a:solidFill>
                  <a:schemeClr val="tx1"/>
                </a:solidFill>
              </a:rPr>
              <a:t>Legarra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INRA France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40480" y="4759839"/>
            <a:ext cx="2981259" cy="788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258"/>
              </a:spcBef>
            </a:pPr>
            <a:r>
              <a:rPr lang="en-US" sz="2200" dirty="0"/>
              <a:t>Daniela Lourenco</a:t>
            </a:r>
          </a:p>
          <a:p>
            <a:pPr>
              <a:spcBef>
                <a:spcPts val="258"/>
              </a:spcBef>
            </a:pPr>
            <a:r>
              <a:rPr lang="en-US" sz="2200" dirty="0"/>
              <a:t>UGA USA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011714" y="4759839"/>
            <a:ext cx="2928767" cy="7883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Ignacio Aguilar</a:t>
            </a:r>
          </a:p>
          <a:p>
            <a:r>
              <a:rPr lang="en-US" sz="2400" dirty="0">
                <a:solidFill>
                  <a:schemeClr val="tx1"/>
                </a:solidFill>
              </a:rPr>
              <a:t>INIA Uruguay</a:t>
            </a:r>
          </a:p>
        </p:txBody>
      </p:sp>
    </p:spTree>
    <p:extLst>
      <p:ext uri="{BB962C8B-B14F-4D97-AF65-F5344CB8AC3E}">
        <p14:creationId xmlns:p14="http://schemas.microsoft.com/office/powerpoint/2010/main" val="3085774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 err="1"/>
              <a:t>Mendelian</a:t>
            </a:r>
            <a:r>
              <a:rPr lang="es-ES" dirty="0"/>
              <a:t> </a:t>
            </a:r>
            <a:r>
              <a:rPr lang="es-ES" dirty="0" err="1"/>
              <a:t>conflicts</a:t>
            </a:r>
            <a:endParaRPr lang="es-E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A6EAF88-B9EA-084C-8BAE-7EAE57DBE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08720"/>
          </a:xfrm>
        </p:spPr>
        <p:txBody>
          <a:bodyPr/>
          <a:lstStyle/>
          <a:p>
            <a:r>
              <a:rPr lang="en-US" dirty="0"/>
              <a:t>In absence of mutation (which is rare) this kind of inheritance is not possible: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1951465" y="3648798"/>
            <a:ext cx="4433664" cy="1901353"/>
            <a:chOff x="611560" y="2996952"/>
            <a:chExt cx="4433664" cy="190135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AB354C7-76BA-BC49-8D3F-6174BD537D6D}"/>
                </a:ext>
              </a:extLst>
            </p:cNvPr>
            <p:cNvSpPr/>
            <p:nvPr/>
          </p:nvSpPr>
          <p:spPr>
            <a:xfrm>
              <a:off x="611560" y="2996952"/>
              <a:ext cx="72008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AA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C12C39BA-42AF-7244-B700-CB0318E670D1}"/>
                </a:ext>
              </a:extLst>
            </p:cNvPr>
            <p:cNvSpPr/>
            <p:nvPr/>
          </p:nvSpPr>
          <p:spPr>
            <a:xfrm>
              <a:off x="1907704" y="2996952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0524D4D-F814-454B-A99F-321130392B20}"/>
                </a:ext>
              </a:extLst>
            </p:cNvPr>
            <p:cNvSpPr/>
            <p:nvPr/>
          </p:nvSpPr>
          <p:spPr>
            <a:xfrm>
              <a:off x="1331640" y="4221088"/>
              <a:ext cx="648072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BB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715027B-D95C-D243-92A1-69557DA40BD4}"/>
                </a:ext>
              </a:extLst>
            </p:cNvPr>
            <p:cNvCxnSpPr/>
            <p:nvPr/>
          </p:nvCxnSpPr>
          <p:spPr>
            <a:xfrm>
              <a:off x="1043608" y="3645024"/>
              <a:ext cx="504056" cy="576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D4A9CF1A-F08F-3748-B8B8-D6897AB81B7C}"/>
                </a:ext>
              </a:extLst>
            </p:cNvPr>
            <p:cNvCxnSpPr>
              <a:cxnSpLocks/>
              <a:stCxn id="11" idx="4"/>
            </p:cNvCxnSpPr>
            <p:nvPr/>
          </p:nvCxnSpPr>
          <p:spPr>
            <a:xfrm flipH="1">
              <a:off x="1691680" y="3645024"/>
              <a:ext cx="576064" cy="576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0716A33-DD86-BA45-AF21-5EDD896308E5}"/>
                </a:ext>
              </a:extLst>
            </p:cNvPr>
            <p:cNvSpPr/>
            <p:nvPr/>
          </p:nvSpPr>
          <p:spPr>
            <a:xfrm>
              <a:off x="3029000" y="3026097"/>
              <a:ext cx="720080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AA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A84C494-7269-794E-B9DA-670EE47B6E60}"/>
                </a:ext>
              </a:extLst>
            </p:cNvPr>
            <p:cNvSpPr/>
            <p:nvPr/>
          </p:nvSpPr>
          <p:spPr>
            <a:xfrm>
              <a:off x="4325144" y="3026097"/>
              <a:ext cx="720080" cy="64807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AA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C7BD0C9-7C2F-BF48-9B9F-5775BC04100D}"/>
                </a:ext>
              </a:extLst>
            </p:cNvPr>
            <p:cNvSpPr/>
            <p:nvPr/>
          </p:nvSpPr>
          <p:spPr>
            <a:xfrm>
              <a:off x="3749080" y="4250233"/>
              <a:ext cx="648072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AB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A2FB31D7-1C29-1045-AB07-C5D590946B12}"/>
                </a:ext>
              </a:extLst>
            </p:cNvPr>
            <p:cNvCxnSpPr>
              <a:stCxn id="15" idx="2"/>
            </p:cNvCxnSpPr>
            <p:nvPr/>
          </p:nvCxnSpPr>
          <p:spPr>
            <a:xfrm>
              <a:off x="3389040" y="3674169"/>
              <a:ext cx="612068" cy="5760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B779AEF2-3A73-CD45-B919-12720A47585D}"/>
                </a:ext>
              </a:extLst>
            </p:cNvPr>
            <p:cNvCxnSpPr>
              <a:stCxn id="16" idx="4"/>
            </p:cNvCxnSpPr>
            <p:nvPr/>
          </p:nvCxnSpPr>
          <p:spPr>
            <a:xfrm flipH="1">
              <a:off x="4073116" y="3674169"/>
              <a:ext cx="612068" cy="5469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79245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 err="1"/>
              <a:t>Mendelian</a:t>
            </a:r>
            <a:r>
              <a:rPr lang="es-ES" dirty="0"/>
              <a:t> </a:t>
            </a:r>
            <a:r>
              <a:rPr lang="es-ES" dirty="0" err="1"/>
              <a:t>conflicts</a:t>
            </a:r>
            <a:endParaRPr lang="es-ES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DA6EAF88-B9EA-084C-8BAE-7EAE57DBE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52" y="1600200"/>
            <a:ext cx="8229600" cy="4277072"/>
          </a:xfrm>
        </p:spPr>
        <p:txBody>
          <a:bodyPr>
            <a:normAutofit fontScale="92500"/>
          </a:bodyPr>
          <a:lstStyle/>
          <a:p>
            <a:r>
              <a:rPr lang="en-US" dirty="0"/>
              <a:t>If a marker is seen in many Mendelian conflicts,</a:t>
            </a:r>
          </a:p>
          <a:p>
            <a:pPr lvl="1"/>
            <a:r>
              <a:rPr lang="en-US" dirty="0"/>
              <a:t> possibly the genotyping of the marker is wrong and the marker is deleted</a:t>
            </a:r>
          </a:p>
          <a:p>
            <a:r>
              <a:rPr lang="en-US" dirty="0"/>
              <a:t>If an animal is seen in many Mendelian conflicts,</a:t>
            </a:r>
          </a:p>
          <a:p>
            <a:pPr lvl="1"/>
            <a:r>
              <a:rPr lang="en-US" dirty="0"/>
              <a:t>Possibly there is a misidentification in animal or in pedigree</a:t>
            </a:r>
          </a:p>
          <a:p>
            <a:r>
              <a:rPr lang="en-US" dirty="0"/>
              <a:t>You may try to find this animals’ parent:</a:t>
            </a:r>
          </a:p>
          <a:p>
            <a:pPr lvl="1"/>
            <a:r>
              <a:rPr lang="en-US" dirty="0"/>
              <a:t>seekparentf90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09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 err="1"/>
              <a:t>Duplicate</a:t>
            </a:r>
            <a:r>
              <a:rPr lang="es-ES" dirty="0"/>
              <a:t> </a:t>
            </a:r>
            <a:r>
              <a:rPr lang="es-ES" dirty="0" err="1"/>
              <a:t>genotypes</a:t>
            </a:r>
            <a:endParaRPr lang="es-E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3843CC8-150B-4A41-9EDB-8E93DEDCD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/>
              <a:t>Two animals should not have identical SNPs unless they are clones or monozygotic twins</a:t>
            </a:r>
          </a:p>
          <a:p>
            <a:endParaRPr lang="en-US" dirty="0"/>
          </a:p>
          <a:p>
            <a:r>
              <a:rPr lang="en-US" dirty="0"/>
              <a:t>Duplicated genotypes come from mislabeling: the DNA sample of the same animal has been given two different IDs</a:t>
            </a:r>
          </a:p>
        </p:txBody>
      </p:sp>
    </p:spTree>
    <p:extLst>
      <p:ext uri="{BB962C8B-B14F-4D97-AF65-F5344CB8AC3E}">
        <p14:creationId xmlns:p14="http://schemas.microsoft.com/office/powerpoint/2010/main" val="3959185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 err="1"/>
              <a:t>Linkage</a:t>
            </a:r>
            <a:r>
              <a:rPr lang="es-ES" dirty="0"/>
              <a:t> </a:t>
            </a:r>
            <a:r>
              <a:rPr lang="es-ES" dirty="0" err="1"/>
              <a:t>disequilibrium</a:t>
            </a:r>
            <a:endParaRPr lang="es-E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37172" y="175788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« </a:t>
            </a:r>
            <a:r>
              <a:rPr lang="fr-FR" sz="2800" dirty="0" err="1"/>
              <a:t>Gametic</a:t>
            </a:r>
            <a:r>
              <a:rPr lang="fr-FR" sz="2800" dirty="0"/>
              <a:t> phase </a:t>
            </a:r>
            <a:r>
              <a:rPr lang="fr-FR" sz="2800" dirty="0" err="1"/>
              <a:t>disequilibrium</a:t>
            </a:r>
            <a:r>
              <a:rPr lang="fr-FR" sz="2800" dirty="0"/>
              <a:t> »</a:t>
            </a:r>
          </a:p>
          <a:p>
            <a:pPr>
              <a:buFontTx/>
              <a:buNone/>
            </a:pPr>
            <a:r>
              <a:rPr lang="fr-FR" sz="2800" dirty="0" err="1"/>
              <a:t>Statistical</a:t>
            </a:r>
            <a:r>
              <a:rPr lang="fr-FR" sz="2800" dirty="0"/>
              <a:t> association </a:t>
            </a:r>
            <a:r>
              <a:rPr lang="fr-FR" sz="2800" dirty="0" err="1"/>
              <a:t>between</a:t>
            </a:r>
            <a:r>
              <a:rPr lang="fr-FR" sz="2800" dirty="0"/>
              <a:t> </a:t>
            </a:r>
            <a:r>
              <a:rPr lang="fr-FR" sz="2800" dirty="0" err="1"/>
              <a:t>alleles</a:t>
            </a:r>
            <a:r>
              <a:rPr lang="fr-FR" sz="2800" dirty="0"/>
              <a:t> at </a:t>
            </a:r>
            <a:r>
              <a:rPr lang="fr-FR" sz="2800" dirty="0" err="1"/>
              <a:t>two</a:t>
            </a:r>
            <a:r>
              <a:rPr lang="fr-FR" sz="2800" dirty="0"/>
              <a:t> </a:t>
            </a:r>
            <a:r>
              <a:rPr lang="fr-FR" sz="2800" dirty="0" err="1"/>
              <a:t>loci</a:t>
            </a:r>
            <a:r>
              <a:rPr lang="fr-FR" sz="2800" dirty="0"/>
              <a:t> in the </a:t>
            </a:r>
            <a:r>
              <a:rPr lang="fr-FR" sz="2800" dirty="0" err="1"/>
              <a:t>same</a:t>
            </a:r>
            <a:r>
              <a:rPr lang="fr-FR" sz="2800" dirty="0"/>
              <a:t> chromosome</a:t>
            </a:r>
          </a:p>
          <a:p>
            <a:pPr lvl="1"/>
            <a:r>
              <a:rPr lang="fr-FR" sz="2400" dirty="0" err="1"/>
              <a:t>Loci</a:t>
            </a:r>
            <a:r>
              <a:rPr lang="fr-FR" sz="2400" dirty="0"/>
              <a:t> : places </a:t>
            </a:r>
          </a:p>
          <a:p>
            <a:pPr lvl="1"/>
            <a:r>
              <a:rPr lang="fr-FR" sz="2400" dirty="0" err="1"/>
              <a:t>Alleles</a:t>
            </a:r>
            <a:r>
              <a:rPr lang="fr-FR" sz="2400" dirty="0"/>
              <a:t>: alternative </a:t>
            </a:r>
            <a:r>
              <a:rPr lang="fr-FR" sz="2400" dirty="0" err="1"/>
              <a:t>forms</a:t>
            </a:r>
            <a:r>
              <a:rPr lang="fr-FR" sz="2400" dirty="0"/>
              <a:t> of a </a:t>
            </a:r>
            <a:r>
              <a:rPr lang="fr-FR" sz="2400" dirty="0" err="1"/>
              <a:t>gene</a:t>
            </a:r>
            <a:r>
              <a:rPr lang="fr-FR" sz="2400" dirty="0"/>
              <a:t> (A,B,0)</a:t>
            </a:r>
          </a:p>
          <a:p>
            <a:pPr lvl="1"/>
            <a:r>
              <a:rPr lang="fr-FR" sz="2400" dirty="0"/>
              <a:t>Phase: notion of </a:t>
            </a:r>
            <a:r>
              <a:rPr lang="fr-FR" sz="2400" dirty="0" err="1"/>
              <a:t>being</a:t>
            </a:r>
            <a:r>
              <a:rPr lang="fr-FR" sz="2400" dirty="0"/>
              <a:t> in the </a:t>
            </a:r>
            <a:r>
              <a:rPr lang="fr-FR" sz="2400" dirty="0" err="1"/>
              <a:t>same</a:t>
            </a:r>
            <a:r>
              <a:rPr lang="fr-FR" sz="2400" dirty="0"/>
              <a:t> chromosome (of a pair) or </a:t>
            </a:r>
            <a:r>
              <a:rPr lang="fr-FR" sz="2400" dirty="0" err="1"/>
              <a:t>coming</a:t>
            </a:r>
            <a:r>
              <a:rPr lang="fr-FR" sz="2400" dirty="0"/>
              <a:t> </a:t>
            </a:r>
            <a:r>
              <a:rPr lang="fr-FR" sz="2400" dirty="0" err="1"/>
              <a:t>from</a:t>
            </a:r>
            <a:r>
              <a:rPr lang="fr-FR" sz="2400" dirty="0"/>
              <a:t> </a:t>
            </a:r>
            <a:r>
              <a:rPr lang="fr-FR" sz="2400" dirty="0" err="1"/>
              <a:t>same</a:t>
            </a:r>
            <a:r>
              <a:rPr lang="fr-FR" sz="2400" dirty="0"/>
              <a:t> </a:t>
            </a:r>
            <a:r>
              <a:rPr lang="fr-FR" sz="2400" dirty="0" err="1"/>
              <a:t>origin</a:t>
            </a:r>
            <a:r>
              <a:rPr lang="fr-FR" sz="2400" dirty="0"/>
              <a:t> (sire or dam)</a:t>
            </a:r>
          </a:p>
        </p:txBody>
      </p:sp>
    </p:spTree>
    <p:extLst>
      <p:ext uri="{BB962C8B-B14F-4D97-AF65-F5344CB8AC3E}">
        <p14:creationId xmlns:p14="http://schemas.microsoft.com/office/powerpoint/2010/main" val="90521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 err="1"/>
              <a:t>Linkage</a:t>
            </a:r>
            <a:r>
              <a:rPr lang="es-ES" dirty="0"/>
              <a:t> </a:t>
            </a:r>
            <a:r>
              <a:rPr lang="es-ES" dirty="0" err="1"/>
              <a:t>disequilibrium</a:t>
            </a:r>
            <a:endParaRPr lang="es-E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fr-FR" sz="2800">
                <a:latin typeface="Courier New" pitchFamily="49" charset="0"/>
              </a:rPr>
              <a:t>p(A)=0.6</a:t>
            </a:r>
          </a:p>
          <a:p>
            <a:pPr>
              <a:buFontTx/>
              <a:buNone/>
            </a:pPr>
            <a:r>
              <a:rPr lang="fr-FR" sz="2800">
                <a:latin typeface="Courier New" pitchFamily="49" charset="0"/>
              </a:rPr>
              <a:t>p(B)=0.5</a:t>
            </a:r>
          </a:p>
          <a:p>
            <a:pPr>
              <a:buFontTx/>
              <a:buNone/>
            </a:pPr>
            <a:r>
              <a:rPr lang="fr-FR" sz="2800">
                <a:latin typeface="Courier New" pitchFamily="49" charset="0"/>
              </a:rPr>
              <a:t>if independent, p(AB)=0.3,p(ab)=0.2</a:t>
            </a:r>
          </a:p>
          <a:p>
            <a:pPr>
              <a:buFontTx/>
              <a:buNone/>
            </a:pPr>
            <a:r>
              <a:rPr lang="fr-FR" sz="2800">
                <a:latin typeface="Courier New" pitchFamily="49" charset="0"/>
              </a:rPr>
              <a:t>The expected proportions are:</a:t>
            </a:r>
          </a:p>
          <a:p>
            <a:pPr>
              <a:buFontTx/>
              <a:buNone/>
            </a:pPr>
            <a:r>
              <a:rPr lang="fr-FR" sz="2800">
                <a:latin typeface="Courier New" pitchFamily="49" charset="0"/>
              </a:rPr>
              <a:t>			A	a</a:t>
            </a:r>
          </a:p>
          <a:p>
            <a:pPr>
              <a:buFontTx/>
              <a:buNone/>
            </a:pPr>
            <a:r>
              <a:rPr lang="fr-FR" sz="2800">
                <a:latin typeface="Courier New" pitchFamily="49" charset="0"/>
              </a:rPr>
              <a:t>   B   0.3  0.2</a:t>
            </a:r>
          </a:p>
          <a:p>
            <a:pPr>
              <a:buFontTx/>
              <a:buNone/>
            </a:pPr>
            <a:r>
              <a:rPr lang="fr-FR" sz="2800">
                <a:latin typeface="Courier New" pitchFamily="49" charset="0"/>
              </a:rPr>
              <a:t>   b   0.3  0.2</a:t>
            </a:r>
          </a:p>
          <a:p>
            <a:pPr>
              <a:buFontTx/>
              <a:buNone/>
            </a:pPr>
            <a:endParaRPr lang="fr-FR" sz="28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3477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 err="1"/>
              <a:t>Linkage</a:t>
            </a:r>
            <a:r>
              <a:rPr lang="es-ES" dirty="0"/>
              <a:t> </a:t>
            </a:r>
            <a:r>
              <a:rPr lang="es-ES" dirty="0" err="1"/>
              <a:t>disequilibrium</a:t>
            </a:r>
            <a:endParaRPr lang="es-E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fr-FR" sz="1800" dirty="0">
                <a:latin typeface="Courier New" pitchFamily="49" charset="0"/>
              </a:rPr>
              <a:t>p(A)=0.6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800" dirty="0">
                <a:latin typeface="Courier New" pitchFamily="49" charset="0"/>
              </a:rPr>
              <a:t>p(B)=0.5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800" b="1" dirty="0">
                <a:latin typeface="Courier New" pitchFamily="49" charset="0"/>
              </a:rPr>
              <a:t>in reality: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800" dirty="0">
                <a:latin typeface="Courier New" pitchFamily="49" charset="0"/>
              </a:rPr>
              <a:t>		A	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800" dirty="0">
                <a:latin typeface="Courier New" pitchFamily="49" charset="0"/>
              </a:rPr>
              <a:t>   B   0.4  0.2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800" dirty="0">
                <a:latin typeface="Courier New" pitchFamily="49" charset="0"/>
              </a:rPr>
              <a:t>   b   0.1  0.3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sz="18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fr-FR" sz="1800" dirty="0">
                <a:latin typeface="Courier New" pitchFamily="49" charset="0"/>
              </a:rPr>
              <a:t>vs. </a:t>
            </a:r>
            <a:r>
              <a:rPr lang="fr-FR" sz="1800" b="1" dirty="0" err="1">
                <a:latin typeface="Courier New" pitchFamily="49" charset="0"/>
              </a:rPr>
              <a:t>expected</a:t>
            </a:r>
            <a:endParaRPr lang="fr-FR" sz="1800" b="1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fr-FR" sz="2800" dirty="0">
                <a:latin typeface="Courier New" pitchFamily="49" charset="0"/>
              </a:rPr>
              <a:t>		</a:t>
            </a:r>
            <a:r>
              <a:rPr lang="fr-FR" sz="1800" dirty="0">
                <a:latin typeface="Courier New" pitchFamily="49" charset="0"/>
              </a:rPr>
              <a:t>A	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800" dirty="0">
                <a:latin typeface="Courier New" pitchFamily="49" charset="0"/>
              </a:rPr>
              <a:t>   B   0.3  0.2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800" dirty="0">
                <a:latin typeface="Courier New" pitchFamily="49" charset="0"/>
              </a:rPr>
              <a:t>   b   0.3  0.2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sz="1200" dirty="0"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fr-FR" sz="1800" dirty="0">
                <a:latin typeface="Courier New" pitchFamily="49" charset="0"/>
              </a:rPr>
              <a:t>More AB &amp; ab </a:t>
            </a:r>
            <a:r>
              <a:rPr lang="fr-FR" sz="1800" dirty="0" err="1">
                <a:latin typeface="Courier New" pitchFamily="49" charset="0"/>
              </a:rPr>
              <a:t>than</a:t>
            </a:r>
            <a:r>
              <a:rPr lang="fr-FR" sz="1800" dirty="0">
                <a:latin typeface="Courier New" pitchFamily="49" charset="0"/>
              </a:rPr>
              <a:t> </a:t>
            </a:r>
            <a:r>
              <a:rPr lang="fr-FR" sz="1800" dirty="0" err="1">
                <a:latin typeface="Courier New" pitchFamily="49" charset="0"/>
              </a:rPr>
              <a:t>expected</a:t>
            </a:r>
            <a:r>
              <a:rPr lang="fr-FR" sz="1800" dirty="0">
                <a:latin typeface="Courier New" pitchFamily="49" charset="0"/>
              </a:rPr>
              <a:t> !!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fr-FR" sz="1800" dirty="0">
                <a:latin typeface="Courier New" pitchFamily="49" charset="0"/>
              </a:rPr>
              <a:t>This </a:t>
            </a:r>
            <a:r>
              <a:rPr lang="fr-FR" sz="1800" dirty="0" err="1">
                <a:latin typeface="Courier New" pitchFamily="49" charset="0"/>
              </a:rPr>
              <a:t>is</a:t>
            </a:r>
            <a:r>
              <a:rPr lang="fr-FR" sz="1800" dirty="0">
                <a:latin typeface="Courier New" pitchFamily="49" charset="0"/>
              </a:rPr>
              <a:t> </a:t>
            </a:r>
            <a:r>
              <a:rPr lang="fr-FR" sz="1800" b="1" dirty="0">
                <a:latin typeface="Courier New" pitchFamily="49" charset="0"/>
              </a:rPr>
              <a:t>linkage </a:t>
            </a:r>
            <a:r>
              <a:rPr lang="fr-FR" sz="1800" b="1" dirty="0" err="1">
                <a:latin typeface="Courier New" pitchFamily="49" charset="0"/>
              </a:rPr>
              <a:t>disequilibrium</a:t>
            </a:r>
            <a:r>
              <a:rPr lang="fr-FR" sz="1800" b="1" dirty="0">
                <a:latin typeface="Courier New" pitchFamily="49" charset="0"/>
              </a:rPr>
              <a:t> </a:t>
            </a:r>
            <a:r>
              <a:rPr lang="fr-FR" sz="1800" dirty="0">
                <a:latin typeface="Courier New" pitchFamily="49" charset="0"/>
              </a:rPr>
              <a:t>(</a:t>
            </a:r>
            <a:r>
              <a:rPr lang="fr-FR" sz="1800" dirty="0" err="1">
                <a:latin typeface="Courier New" pitchFamily="49" charset="0"/>
              </a:rPr>
              <a:t>statistical</a:t>
            </a:r>
            <a:r>
              <a:rPr lang="fr-FR" sz="1800" dirty="0">
                <a:latin typeface="Courier New" pitchFamily="49" charset="0"/>
              </a:rPr>
              <a:t> concept)</a:t>
            </a:r>
          </a:p>
        </p:txBody>
      </p:sp>
    </p:spTree>
    <p:extLst>
      <p:ext uri="{BB962C8B-B14F-4D97-AF65-F5344CB8AC3E}">
        <p14:creationId xmlns:p14="http://schemas.microsoft.com/office/powerpoint/2010/main" val="2447726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 err="1"/>
              <a:t>Linkage</a:t>
            </a:r>
            <a:r>
              <a:rPr lang="es-ES" dirty="0"/>
              <a:t> </a:t>
            </a:r>
            <a:r>
              <a:rPr lang="es-ES" dirty="0" err="1"/>
              <a:t>disequilibrium</a:t>
            </a:r>
            <a:endParaRPr lang="es-E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301436"/>
            <a:ext cx="8229600" cy="3551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 dirty="0"/>
              <a:t>Is a </a:t>
            </a:r>
            <a:r>
              <a:rPr lang="fr-FR" sz="2400" i="1" dirty="0" err="1"/>
              <a:t>statistical</a:t>
            </a:r>
            <a:r>
              <a:rPr lang="fr-FR" sz="2400" i="1" dirty="0"/>
              <a:t> </a:t>
            </a:r>
            <a:r>
              <a:rPr lang="fr-FR" sz="2400" dirty="0"/>
              <a:t>concept</a:t>
            </a:r>
          </a:p>
          <a:p>
            <a:r>
              <a:rPr lang="fr-FR" sz="2400" dirty="0" err="1"/>
              <a:t>Describes</a:t>
            </a:r>
            <a:r>
              <a:rPr lang="fr-FR" sz="2400" dirty="0"/>
              <a:t> not-</a:t>
            </a:r>
            <a:r>
              <a:rPr lang="fr-FR" sz="2400" dirty="0" err="1"/>
              <a:t>random</a:t>
            </a:r>
            <a:r>
              <a:rPr lang="fr-FR" sz="2400" dirty="0"/>
              <a:t> association of </a:t>
            </a:r>
            <a:r>
              <a:rPr lang="fr-FR" sz="2400" dirty="0" err="1"/>
              <a:t>two</a:t>
            </a:r>
            <a:r>
              <a:rPr lang="fr-FR" sz="2400" dirty="0"/>
              <a:t> </a:t>
            </a:r>
            <a:r>
              <a:rPr lang="fr-FR" sz="2400" dirty="0" err="1"/>
              <a:t>loci</a:t>
            </a:r>
            <a:endParaRPr lang="fr-FR" sz="2400" dirty="0"/>
          </a:p>
          <a:p>
            <a:pPr lvl="1"/>
            <a:r>
              <a:rPr lang="fr-FR" sz="2400" dirty="0"/>
              <a:t>Nothing more, </a:t>
            </a:r>
            <a:r>
              <a:rPr lang="fr-FR" sz="2400" dirty="0" err="1"/>
              <a:t>so</a:t>
            </a:r>
            <a:r>
              <a:rPr lang="fr-FR" sz="2400" dirty="0"/>
              <a:t>, </a:t>
            </a:r>
            <a:r>
              <a:rPr lang="fr-FR" sz="2400" dirty="0" err="1"/>
              <a:t>why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it</a:t>
            </a:r>
            <a:r>
              <a:rPr lang="fr-FR" sz="2400" dirty="0"/>
              <a:t> </a:t>
            </a:r>
            <a:r>
              <a:rPr lang="fr-FR" sz="2400" dirty="0" err="1"/>
              <a:t>useful</a:t>
            </a:r>
            <a:r>
              <a:rPr lang="fr-FR" sz="2400" dirty="0"/>
              <a:t>?</a:t>
            </a:r>
          </a:p>
          <a:p>
            <a:r>
              <a:rPr lang="fr-FR" sz="2400" dirty="0" err="1"/>
              <a:t>Two</a:t>
            </a:r>
            <a:r>
              <a:rPr lang="fr-FR" sz="2400" dirty="0"/>
              <a:t> </a:t>
            </a:r>
            <a:r>
              <a:rPr lang="fr-FR" sz="2400" dirty="0" err="1"/>
              <a:t>loci</a:t>
            </a:r>
            <a:r>
              <a:rPr lang="fr-FR" sz="2400" dirty="0"/>
              <a:t> in LD </a:t>
            </a:r>
            <a:r>
              <a:rPr lang="fr-FR" sz="2400" i="1" dirty="0" err="1"/>
              <a:t>most</a:t>
            </a:r>
            <a:r>
              <a:rPr lang="fr-FR" sz="2400" i="1" dirty="0"/>
              <a:t> </a:t>
            </a:r>
            <a:r>
              <a:rPr lang="fr-FR" sz="2400" i="1" dirty="0" err="1"/>
              <a:t>often</a:t>
            </a:r>
            <a:r>
              <a:rPr lang="fr-FR" sz="2400" i="1" dirty="0"/>
              <a:t> </a:t>
            </a:r>
            <a:r>
              <a:rPr lang="fr-FR" sz="2400" dirty="0"/>
              <a:t>are (</a:t>
            </a:r>
            <a:r>
              <a:rPr lang="fr-FR" sz="2400" dirty="0" err="1"/>
              <a:t>very</a:t>
            </a:r>
            <a:r>
              <a:rPr lang="fr-FR" sz="2400" dirty="0"/>
              <a:t>) close</a:t>
            </a:r>
          </a:p>
          <a:p>
            <a:pPr lvl="1"/>
            <a:r>
              <a:rPr lang="fr-FR" sz="2400" dirty="0"/>
              <a:t>This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because</a:t>
            </a:r>
            <a:r>
              <a:rPr lang="fr-FR" sz="2400" dirty="0"/>
              <a:t> LD breaks down </a:t>
            </a:r>
            <a:r>
              <a:rPr lang="fr-FR" sz="2400" dirty="0" err="1"/>
              <a:t>with</a:t>
            </a:r>
            <a:r>
              <a:rPr lang="fr-FR" sz="2400" dirty="0"/>
              <a:t> </a:t>
            </a:r>
            <a:r>
              <a:rPr lang="fr-FR" sz="2400" dirty="0" err="1"/>
              <a:t>recombination</a:t>
            </a:r>
            <a:endParaRPr lang="fr-FR" sz="2400" dirty="0"/>
          </a:p>
          <a:p>
            <a:r>
              <a:rPr lang="fr-FR" sz="2400" dirty="0"/>
              <a:t>Linkage </a:t>
            </a:r>
            <a:r>
              <a:rPr lang="fr-FR" sz="2400" dirty="0" err="1"/>
              <a:t>disequilibrium</a:t>
            </a:r>
            <a:r>
              <a:rPr lang="fr-FR" sz="2400" dirty="0"/>
              <a:t> of </a:t>
            </a:r>
            <a:r>
              <a:rPr lang="fr-FR" sz="2400" dirty="0" err="1"/>
              <a:t>two</a:t>
            </a:r>
            <a:r>
              <a:rPr lang="fr-FR" sz="2400" dirty="0"/>
              <a:t> </a:t>
            </a:r>
            <a:r>
              <a:rPr lang="fr-FR" sz="2400" dirty="0" err="1"/>
              <a:t>loci</a:t>
            </a:r>
            <a:r>
              <a:rPr lang="fr-FR" sz="2400" dirty="0"/>
              <a:t> </a:t>
            </a:r>
            <a:r>
              <a:rPr lang="fr-FR" sz="2400" dirty="0" err="1"/>
              <a:t>decays</a:t>
            </a:r>
            <a:r>
              <a:rPr lang="fr-FR" sz="2400" dirty="0"/>
              <a:t> </a:t>
            </a:r>
            <a:r>
              <a:rPr lang="fr-FR" sz="2400" i="1" dirty="0"/>
              <a:t>on </a:t>
            </a:r>
            <a:r>
              <a:rPr lang="fr-FR" sz="2400" i="1" dirty="0" err="1"/>
              <a:t>average</a:t>
            </a:r>
            <a:r>
              <a:rPr lang="fr-FR" sz="2400" i="1" dirty="0"/>
              <a:t> </a:t>
            </a:r>
            <a:r>
              <a:rPr lang="fr-FR" sz="2400" dirty="0" err="1"/>
              <a:t>with</a:t>
            </a:r>
            <a:r>
              <a:rPr lang="fr-FR" sz="2400" dirty="0"/>
              <a:t> the distance</a:t>
            </a:r>
          </a:p>
          <a:p>
            <a:r>
              <a:rPr lang="fr-FR" sz="2400" dirty="0" err="1"/>
              <a:t>Where</a:t>
            </a:r>
            <a:r>
              <a:rPr lang="fr-FR" sz="2400" dirty="0"/>
              <a:t> </a:t>
            </a:r>
            <a:r>
              <a:rPr lang="fr-FR" sz="2400" dirty="0" err="1"/>
              <a:t>does</a:t>
            </a:r>
            <a:r>
              <a:rPr lang="fr-FR" sz="2400" dirty="0"/>
              <a:t> </a:t>
            </a:r>
            <a:r>
              <a:rPr lang="fr-FR" sz="2400" dirty="0" err="1"/>
              <a:t>it</a:t>
            </a:r>
            <a:r>
              <a:rPr lang="fr-FR" sz="2400" dirty="0"/>
              <a:t> come </a:t>
            </a:r>
            <a:r>
              <a:rPr lang="fr-FR" sz="2400" dirty="0" err="1"/>
              <a:t>from</a:t>
            </a:r>
            <a:r>
              <a:rPr lang="fr-FR" sz="2400" dirty="0"/>
              <a:t>?</a:t>
            </a:r>
          </a:p>
        </p:txBody>
      </p:sp>
      <p:sp>
        <p:nvSpPr>
          <p:cNvPr id="2" name="Rectangle 1"/>
          <p:cNvSpPr/>
          <p:nvPr/>
        </p:nvSpPr>
        <p:spPr>
          <a:xfrm>
            <a:off x="466253" y="4864212"/>
            <a:ext cx="849667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 err="1"/>
              <a:t>Because</a:t>
            </a:r>
            <a:r>
              <a:rPr lang="fr-FR" sz="2400" dirty="0"/>
              <a:t> chromosomes are </a:t>
            </a:r>
            <a:r>
              <a:rPr lang="fr-FR" sz="2400" dirty="0" err="1"/>
              <a:t>transmitted</a:t>
            </a:r>
            <a:r>
              <a:rPr lang="fr-FR" sz="2400" dirty="0"/>
              <a:t> </a:t>
            </a:r>
            <a:r>
              <a:rPr lang="fr-FR" sz="2400" dirty="0" err="1"/>
              <a:t>together</a:t>
            </a:r>
            <a:endParaRPr lang="fr-FR" sz="2400" dirty="0"/>
          </a:p>
          <a:p>
            <a:pPr lvl="1"/>
            <a:r>
              <a:rPr lang="fr-FR" sz="2400" dirty="0"/>
              <a:t>	</a:t>
            </a:r>
            <a:r>
              <a:rPr lang="fr-FR" sz="2400" dirty="0" err="1"/>
              <a:t>Within</a:t>
            </a:r>
            <a:r>
              <a:rPr lang="fr-FR" sz="2400" dirty="0"/>
              <a:t> </a:t>
            </a:r>
            <a:r>
              <a:rPr lang="fr-FR" sz="2400" dirty="0" err="1"/>
              <a:t>known</a:t>
            </a:r>
            <a:r>
              <a:rPr lang="fr-FR" sz="2400" dirty="0"/>
              <a:t> </a:t>
            </a:r>
            <a:r>
              <a:rPr lang="fr-FR" sz="2400" dirty="0" err="1"/>
              <a:t>families</a:t>
            </a:r>
            <a:r>
              <a:rPr lang="fr-FR" sz="2400" dirty="0"/>
              <a:t> (« linkage </a:t>
            </a:r>
            <a:r>
              <a:rPr lang="fr-FR" sz="2400" dirty="0" err="1"/>
              <a:t>analysis</a:t>
            </a:r>
            <a:r>
              <a:rPr lang="fr-FR" sz="2400" dirty="0"/>
              <a:t> »)</a:t>
            </a:r>
          </a:p>
          <a:p>
            <a:pPr lvl="1"/>
            <a:r>
              <a:rPr lang="fr-FR" sz="2400" dirty="0"/>
              <a:t>	</a:t>
            </a:r>
            <a:r>
              <a:rPr lang="fr-FR" sz="2400" dirty="0" err="1"/>
              <a:t>Within</a:t>
            </a:r>
            <a:r>
              <a:rPr lang="fr-FR" sz="2400" dirty="0"/>
              <a:t> the </a:t>
            </a:r>
            <a:r>
              <a:rPr lang="fr-FR" sz="2400" dirty="0" err="1"/>
              <a:t>history</a:t>
            </a:r>
            <a:r>
              <a:rPr lang="fr-FR" sz="2400" dirty="0"/>
              <a:t> of a population (« </a:t>
            </a:r>
            <a:r>
              <a:rPr lang="fr-FR" sz="2400" dirty="0" err="1"/>
              <a:t>populational</a:t>
            </a:r>
            <a:r>
              <a:rPr lang="fr-FR" sz="2400" dirty="0"/>
              <a:t> linkage </a:t>
            </a:r>
            <a:r>
              <a:rPr lang="fr-FR" sz="2400" dirty="0" err="1"/>
              <a:t>disequilibrium</a:t>
            </a:r>
            <a:r>
              <a:rPr lang="fr-FR" sz="2400" dirty="0"/>
              <a:t> » or « linkage </a:t>
            </a:r>
            <a:r>
              <a:rPr lang="fr-FR" sz="2400" dirty="0" err="1"/>
              <a:t>disequilibrium</a:t>
            </a:r>
            <a:r>
              <a:rPr lang="fr-FR" sz="2400" dirty="0"/>
              <a:t> » in short)</a:t>
            </a:r>
          </a:p>
        </p:txBody>
      </p:sp>
    </p:spTree>
    <p:extLst>
      <p:ext uri="{BB962C8B-B14F-4D97-AF65-F5344CB8AC3E}">
        <p14:creationId xmlns:p14="http://schemas.microsoft.com/office/powerpoint/2010/main" val="3882388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20831"/>
          </a:xfrm>
        </p:spPr>
        <p:txBody>
          <a:bodyPr/>
          <a:lstStyle/>
          <a:p>
            <a:pPr eaLnBrk="1" hangingPunct="1"/>
            <a:r>
              <a:rPr lang="fr-FR" dirty="0" err="1"/>
              <a:t>Measures</a:t>
            </a:r>
            <a:r>
              <a:rPr lang="fr-FR" dirty="0"/>
              <a:t> of LD: r</a:t>
            </a:r>
            <a:r>
              <a:rPr lang="fr-FR" baseline="300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>
              <a:xfrm>
                <a:off x="457200" y="1095469"/>
                <a:ext cx="7931150" cy="55407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342900" indent="-3429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spcBef>
                    <a:spcPct val="0"/>
                  </a:spcBef>
                  <a:buFont typeface="Arial"/>
                  <a:buNone/>
                </a:pPr>
                <a:r>
                  <a:rPr lang="fr-FR" sz="2800" dirty="0"/>
                  <a:t>if </a:t>
                </a:r>
                <a:r>
                  <a:rPr lang="fr-FR" sz="2800" dirty="0" err="1"/>
                  <a:t>we</a:t>
                </a:r>
                <a:r>
                  <a:rPr lang="fr-FR" sz="2800" dirty="0"/>
                  <a:t> use « </a:t>
                </a:r>
                <a:r>
                  <a:rPr lang="fr-FR" sz="2800" dirty="0" err="1"/>
                  <a:t>gene</a:t>
                </a:r>
                <a:r>
                  <a:rPr lang="fr-FR" sz="2800" dirty="0"/>
                  <a:t> content »</a:t>
                </a:r>
              </a:p>
              <a:p>
                <a:pPr>
                  <a:spcBef>
                    <a:spcPct val="0"/>
                  </a:spcBef>
                  <a:buFont typeface="Arial"/>
                  <a:buNone/>
                </a:pPr>
                <a:r>
                  <a:rPr lang="fr-FR" sz="2800" dirty="0"/>
                  <a:t>« A » = 1, « a »=0</a:t>
                </a:r>
              </a:p>
              <a:p>
                <a:pPr>
                  <a:spcBef>
                    <a:spcPct val="0"/>
                  </a:spcBef>
                  <a:buFont typeface="Arial"/>
                  <a:buNone/>
                </a:pPr>
                <a:r>
                  <a:rPr lang="fr-FR" sz="2800" dirty="0"/>
                  <a:t>« B » = 1, « b »=0</a:t>
                </a:r>
              </a:p>
              <a:p>
                <a:pPr>
                  <a:spcBef>
                    <a:spcPct val="0"/>
                  </a:spcBef>
                  <a:buFont typeface="Arial"/>
                  <a:buNone/>
                </a:pPr>
                <a:r>
                  <a:rPr lang="fr-FR" sz="2800" dirty="0"/>
                  <a:t> </a:t>
                </a:r>
                <a:r>
                  <a:rPr lang="fr-FR" sz="2800" i="1" dirty="0"/>
                  <a:t>r</a:t>
                </a:r>
                <a:r>
                  <a:rPr lang="fr-FR" sz="2800" dirty="0"/>
                  <a:t> </a:t>
                </a:r>
                <a:r>
                  <a:rPr lang="fr-FR" sz="2800" dirty="0" err="1"/>
                  <a:t>is</a:t>
                </a:r>
                <a:r>
                  <a:rPr lang="fr-FR" sz="2800" dirty="0"/>
                  <a:t> the </a:t>
                </a:r>
                <a:r>
                  <a:rPr lang="fr-FR" sz="2800" dirty="0" err="1"/>
                  <a:t>correlation</a:t>
                </a:r>
                <a:r>
                  <a:rPr lang="fr-FR" sz="2800" dirty="0"/>
                  <a:t> </a:t>
                </a:r>
                <a:r>
                  <a:rPr lang="fr-FR" sz="2800" dirty="0" err="1"/>
                  <a:t>between</a:t>
                </a:r>
                <a:r>
                  <a:rPr lang="fr-FR" sz="2800" dirty="0"/>
                  <a:t> </a:t>
                </a:r>
                <a:r>
                  <a:rPr lang="fr-FR" sz="2800" dirty="0" err="1"/>
                  <a:t>two</a:t>
                </a:r>
                <a:r>
                  <a:rPr lang="fr-FR" sz="2800" dirty="0"/>
                  <a:t> </a:t>
                </a:r>
                <a:r>
                  <a:rPr lang="fr-FR" sz="2800" dirty="0" err="1"/>
                  <a:t>loci</a:t>
                </a:r>
                <a:endParaRPr lang="fr-FR" sz="2800" dirty="0"/>
              </a:p>
              <a:p>
                <a:pPr>
                  <a:spcBef>
                    <a:spcPct val="0"/>
                  </a:spcBef>
                  <a:buFont typeface="Arial"/>
                  <a:buNone/>
                </a:pPr>
                <a:endParaRPr lang="fr-FR" sz="2800" dirty="0"/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fr-FR" sz="2800" dirty="0"/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fr-FR" sz="2800" dirty="0"/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fr-FR" sz="2800" dirty="0"/>
              </a:p>
              <a:p>
                <a:pPr>
                  <a:spcBef>
                    <a:spcPct val="0"/>
                  </a:spcBef>
                </a:pPr>
                <a:r>
                  <a:rPr lang="fr-FR" sz="2400" dirty="0"/>
                  <a:t>Not free </a:t>
                </a:r>
                <a:r>
                  <a:rPr lang="fr-FR" sz="2400" dirty="0" err="1"/>
                  <a:t>from</a:t>
                </a:r>
                <a:r>
                  <a:rPr lang="fr-FR" sz="2400" dirty="0"/>
                  <a:t> </a:t>
                </a:r>
                <a:r>
                  <a:rPr lang="fr-FR" sz="2400" dirty="0" err="1"/>
                  <a:t>problems</a:t>
                </a:r>
                <a:r>
                  <a:rPr lang="fr-FR" sz="2400" dirty="0"/>
                  <a:t> but </a:t>
                </a:r>
                <a:r>
                  <a:rPr lang="fr-FR" sz="2400" dirty="0" err="1"/>
                  <a:t>can</a:t>
                </a:r>
                <a:r>
                  <a:rPr lang="fr-FR" sz="2400" dirty="0"/>
                  <a:t> </a:t>
                </a:r>
                <a:r>
                  <a:rPr lang="fr-FR" sz="2400" dirty="0" err="1"/>
                  <a:t>be</a:t>
                </a:r>
                <a:r>
                  <a:rPr lang="fr-FR" sz="2400" dirty="0"/>
                  <a:t> </a:t>
                </a:r>
                <a:r>
                  <a:rPr lang="fr-FR" sz="2400" dirty="0" err="1"/>
                  <a:t>understood</a:t>
                </a:r>
                <a:r>
                  <a:rPr lang="fr-FR" sz="2400" dirty="0"/>
                  <a:t> by </a:t>
                </a:r>
                <a:r>
                  <a:rPr lang="fr-FR" sz="2400" dirty="0" err="1"/>
                  <a:t>statisticians</a:t>
                </a:r>
                <a:r>
                  <a:rPr lang="fr-FR" sz="2400" dirty="0"/>
                  <a:t> (and breeders)</a:t>
                </a:r>
              </a:p>
              <a:p>
                <a:pPr>
                  <a:spcBef>
                    <a:spcPct val="0"/>
                  </a:spcBef>
                </a:pPr>
                <a:endParaRPr lang="fr-FR" sz="2400" dirty="0"/>
              </a:p>
              <a:p>
                <a:pPr>
                  <a:spcBef>
                    <a:spcPct val="0"/>
                  </a:spcBef>
                </a:pPr>
                <a:r>
                  <a:rPr lang="fr-FR" sz="2400" dirty="0"/>
                  <a:t>The </a:t>
                </a:r>
                <a:r>
                  <a:rPr lang="fr-FR" sz="2400" dirty="0" err="1"/>
                  <a:t>sample</a:t>
                </a:r>
                <a:r>
                  <a:rPr lang="fr-FR" sz="2400" dirty="0"/>
                  <a:t> size </a:t>
                </a:r>
                <a:r>
                  <a:rPr lang="fr-FR" sz="2400" dirty="0" err="1"/>
                  <a:t>needed</a:t>
                </a:r>
                <a:r>
                  <a:rPr lang="fr-FR" sz="2400" dirty="0"/>
                  <a:t> to </a:t>
                </a:r>
                <a:r>
                  <a:rPr lang="fr-FR" sz="2400" dirty="0" err="1"/>
                  <a:t>achieve</a:t>
                </a:r>
                <a:r>
                  <a:rPr lang="fr-FR" sz="2400" dirty="0"/>
                  <a:t> a </a:t>
                </a:r>
                <a:r>
                  <a:rPr lang="fr-FR" sz="2400" dirty="0" err="1"/>
                  <a:t>given</a:t>
                </a:r>
                <a:r>
                  <a:rPr lang="fr-FR" sz="2400" dirty="0"/>
                  <a:t> power </a:t>
                </a:r>
                <a:r>
                  <a:rPr lang="fr-FR" sz="2400" dirty="0" err="1"/>
                  <a:t>is</a:t>
                </a:r>
                <a:r>
                  <a:rPr lang="fr-FR" sz="2400" dirty="0"/>
                  <a:t> </a:t>
                </a:r>
                <a:r>
                  <a:rPr lang="fr-FR" sz="2400" dirty="0" err="1"/>
                  <a:t>proportional</a:t>
                </a:r>
                <a:r>
                  <a:rPr lang="fr-FR" sz="2400" dirty="0"/>
                  <a:t> to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1/</m:t>
                    </m:r>
                    <m:sSup>
                      <m:sSup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sz="2400" i="1" dirty="0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fr-FR" sz="2400" dirty="0"/>
                  <a:t> </a:t>
                </a:r>
                <a:r>
                  <a:rPr lang="fr-FR" sz="1400" dirty="0"/>
                  <a:t>(Pritchard </a:t>
                </a:r>
                <a:r>
                  <a:rPr lang="fr-FR" sz="1400" dirty="0" err="1"/>
                  <a:t>Przeworski</a:t>
                </a:r>
                <a:r>
                  <a:rPr lang="fr-FR" sz="1400" dirty="0"/>
                  <a:t>  2001 Am J Hum Genet 69:1)</a:t>
                </a:r>
              </a:p>
              <a:p>
                <a:pPr>
                  <a:spcBef>
                    <a:spcPct val="0"/>
                  </a:spcBef>
                </a:pPr>
                <a:endParaRPr lang="fr-FR" sz="2000" dirty="0"/>
              </a:p>
              <a:p>
                <a:pPr>
                  <a:spcBef>
                    <a:spcPct val="0"/>
                  </a:spcBef>
                </a:pPr>
                <a:r>
                  <a:rPr lang="fr-FR" sz="2400" dirty="0" err="1"/>
                  <a:t>Everybody</a:t>
                </a:r>
                <a:r>
                  <a:rPr lang="fr-FR" sz="2400" dirty="0"/>
                  <a:t> uses </a:t>
                </a:r>
                <a:r>
                  <a:rPr lang="fr-FR" sz="2400" dirty="0" err="1"/>
                  <a:t>it</a:t>
                </a:r>
                <a:r>
                  <a:rPr lang="fr-FR" sz="2400" dirty="0"/>
                  <a:t> to </a:t>
                </a:r>
                <a:r>
                  <a:rPr lang="fr-FR" sz="2400" dirty="0" err="1"/>
                  <a:t>describe</a:t>
                </a:r>
                <a:r>
                  <a:rPr lang="fr-FR" sz="2400" dirty="0"/>
                  <a:t> </a:t>
                </a:r>
                <a:r>
                  <a:rPr lang="fr-FR" sz="2400" dirty="0" err="1"/>
                  <a:t>things</a:t>
                </a:r>
                <a:r>
                  <a:rPr lang="fr-FR" sz="2400" dirty="0"/>
                  <a:t> in </a:t>
                </a:r>
                <a:r>
                  <a:rPr lang="fr-FR" sz="2400" dirty="0" err="1"/>
                  <a:t>genomic</a:t>
                </a:r>
                <a:r>
                  <a:rPr lang="fr-FR" sz="2400" dirty="0"/>
                  <a:t> </a:t>
                </a:r>
                <a:r>
                  <a:rPr lang="fr-FR" sz="2400" dirty="0" err="1"/>
                  <a:t>selection</a:t>
                </a:r>
                <a:endParaRPr lang="fr-FR" sz="2400" dirty="0"/>
              </a:p>
            </p:txBody>
          </p:sp>
        </mc:Choice>
        <mc:Fallback xmlns=""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095469"/>
                <a:ext cx="7931150" cy="5540721"/>
              </a:xfrm>
              <a:prstGeom prst="rect">
                <a:avLst/>
              </a:prstGeom>
              <a:blipFill>
                <a:blip r:embed="rId3"/>
                <a:stretch>
                  <a:fillRect l="-1537" t="-1870" b="-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17959296"/>
              </p:ext>
            </p:extLst>
          </p:nvPr>
        </p:nvGraphicFramePr>
        <p:xfrm>
          <a:off x="1176337" y="2948254"/>
          <a:ext cx="2568575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8" name="Equation" r:id="rId4" imgW="1422400" imgH="508000" progId="Equation.DSMT4">
                  <p:embed/>
                </p:oleObj>
              </mc:Choice>
              <mc:Fallback>
                <p:oleObj name="Equation" r:id="rId4" imgW="1422400" imgH="508000" progId="Equation.DSMT4">
                  <p:embed/>
                  <p:pic>
                    <p:nvPicPr>
                      <p:cNvPr id="2458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7" y="2948254"/>
                        <a:ext cx="2568575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827892"/>
              </p:ext>
            </p:extLst>
          </p:nvPr>
        </p:nvGraphicFramePr>
        <p:xfrm>
          <a:off x="4140200" y="2994291"/>
          <a:ext cx="256857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79" name="Equation" r:id="rId6" imgW="1422400" imgH="482600" progId="Equation.DSMT4">
                  <p:embed/>
                </p:oleObj>
              </mc:Choice>
              <mc:Fallback>
                <p:oleObj name="Equation" r:id="rId6" imgW="1422400" imgH="482600" progId="Equation.DSMT4">
                  <p:embed/>
                  <p:pic>
                    <p:nvPicPr>
                      <p:cNvPr id="2458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2994291"/>
                        <a:ext cx="2568575" cy="871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1662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preGSf90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0311"/>
          </a:xfrm>
        </p:spPr>
        <p:txBody>
          <a:bodyPr>
            <a:normAutofit/>
          </a:bodyPr>
          <a:lstStyle/>
          <a:p>
            <a:r>
              <a:rPr lang="en-US" dirty="0"/>
              <a:t>Interface program to the genomic module to process the genomic information for the BLUPF90 family of programs</a:t>
            </a:r>
          </a:p>
          <a:p>
            <a:endParaRPr lang="en-US" dirty="0"/>
          </a:p>
          <a:p>
            <a:r>
              <a:rPr lang="en-US" dirty="0"/>
              <a:t>Performs Quality Control of SNP information</a:t>
            </a:r>
          </a:p>
          <a:p>
            <a:r>
              <a:rPr lang="en-US" dirty="0"/>
              <a:t>Creates the genomic relationship matrix</a:t>
            </a:r>
          </a:p>
          <a:p>
            <a:pPr lvl="1"/>
            <a:r>
              <a:rPr lang="en-US" dirty="0"/>
              <a:t>and relationships based on pedigree </a:t>
            </a:r>
          </a:p>
          <a:p>
            <a:pPr lvl="1"/>
            <a:r>
              <a:rPr lang="en-US" dirty="0"/>
              <a:t>Inverse of relationship matrices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567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9602" y="1600200"/>
            <a:ext cx="9008197" cy="4525963"/>
          </a:xfrm>
        </p:spPr>
        <p:txBody>
          <a:bodyPr/>
          <a:lstStyle/>
          <a:p>
            <a:r>
              <a:rPr lang="es-ES" dirty="0" err="1"/>
              <a:t>Controlled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</a:t>
            </a:r>
            <a:r>
              <a:rPr lang="es-ES" dirty="0" err="1"/>
              <a:t>adding</a:t>
            </a:r>
            <a:r>
              <a:rPr lang="es-ES" dirty="0"/>
              <a:t> OPTION to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parameter</a:t>
            </a:r>
            <a:r>
              <a:rPr lang="es-ES" dirty="0"/>
              <a:t> file</a:t>
            </a:r>
          </a:p>
          <a:p>
            <a:pPr lvl="1"/>
            <a:endParaRPr lang="es-ES" dirty="0"/>
          </a:p>
          <a:p>
            <a:pPr lvl="1"/>
            <a:r>
              <a:rPr lang="es-ES" dirty="0">
                <a:latin typeface="Courier New"/>
                <a:cs typeface="Courier New"/>
              </a:rPr>
              <a:t>OPTION </a:t>
            </a:r>
            <a:r>
              <a:rPr lang="es-ES" dirty="0" err="1">
                <a:latin typeface="Courier New"/>
                <a:cs typeface="Courier New"/>
              </a:rPr>
              <a:t>SNP_file</a:t>
            </a:r>
            <a:r>
              <a:rPr lang="es-ES" i="1" dirty="0">
                <a:latin typeface="Courier New"/>
                <a:cs typeface="Courier New"/>
              </a:rPr>
              <a:t> </a:t>
            </a:r>
            <a:r>
              <a:rPr lang="es-ES" i="1" dirty="0" err="1">
                <a:latin typeface="Courier New"/>
                <a:cs typeface="Courier New"/>
              </a:rPr>
              <a:t>marker.geno</a:t>
            </a:r>
            <a:endParaRPr lang="es-ES" dirty="0"/>
          </a:p>
          <a:p>
            <a:pPr lvl="1"/>
            <a:endParaRPr lang="es-ES" dirty="0"/>
          </a:p>
          <a:p>
            <a:pPr lvl="1"/>
            <a:r>
              <a:rPr lang="es-ES" dirty="0" err="1"/>
              <a:t>Read</a:t>
            </a:r>
            <a:r>
              <a:rPr lang="es-ES" dirty="0"/>
              <a:t> 2 extra files (</a:t>
            </a:r>
            <a:r>
              <a:rPr lang="es-ES" dirty="0" err="1"/>
              <a:t>besides</a:t>
            </a:r>
            <a:r>
              <a:rPr lang="es-ES" dirty="0"/>
              <a:t> data and </a:t>
            </a:r>
            <a:r>
              <a:rPr lang="es-ES" dirty="0" err="1"/>
              <a:t>pedigree</a:t>
            </a:r>
            <a:r>
              <a:rPr lang="es-ES" dirty="0"/>
              <a:t>):</a:t>
            </a:r>
          </a:p>
          <a:p>
            <a:pPr lvl="2"/>
            <a:r>
              <a:rPr lang="es-ES" dirty="0" err="1">
                <a:latin typeface="Courier New"/>
                <a:cs typeface="Courier New"/>
              </a:rPr>
              <a:t>marker.geno</a:t>
            </a:r>
            <a:endParaRPr lang="es-ES" dirty="0">
              <a:latin typeface="Courier New"/>
              <a:cs typeface="Courier New"/>
            </a:endParaRPr>
          </a:p>
          <a:p>
            <a:pPr lvl="2"/>
            <a:r>
              <a:rPr lang="es-ES" dirty="0" err="1">
                <a:latin typeface="Courier New"/>
                <a:cs typeface="Courier New"/>
              </a:rPr>
              <a:t>marker.geno_XrefID</a:t>
            </a:r>
            <a:r>
              <a:rPr lang="es-ES" dirty="0">
                <a:latin typeface="Courier New"/>
                <a:cs typeface="Courier New"/>
              </a:rPr>
              <a:t> (</a:t>
            </a:r>
            <a:r>
              <a:rPr lang="es-ES" dirty="0" err="1"/>
              <a:t>created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renumf90) </a:t>
            </a:r>
            <a:endParaRPr lang="es-ES" dirty="0">
              <a:latin typeface="Courier New"/>
              <a:cs typeface="Courier New"/>
            </a:endParaRPr>
          </a:p>
          <a:p>
            <a:pPr lvl="2"/>
            <a:endParaRPr lang="es-ES" dirty="0">
              <a:latin typeface="Courier New"/>
              <a:cs typeface="Courier New"/>
            </a:endParaRPr>
          </a:p>
          <a:p>
            <a:pPr lvl="1"/>
            <a:endParaRPr lang="es-E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D033DE4-08B4-C642-8B1C-6D629727E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dirty="0"/>
              <a:t>preGSf90</a:t>
            </a:r>
          </a:p>
        </p:txBody>
      </p:sp>
    </p:spTree>
    <p:extLst>
      <p:ext uri="{BB962C8B-B14F-4D97-AF65-F5344CB8AC3E}">
        <p14:creationId xmlns:p14="http://schemas.microsoft.com/office/powerpoint/2010/main" val="1219831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DDAD287-3F80-D648-BC5A-AE7F04097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/>
              <a:t>SNP data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ADEE0A-4F83-1349-8C26-39602D62CB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01" y="1391215"/>
            <a:ext cx="8886825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35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1366"/>
          </a:xfrm>
        </p:spPr>
        <p:txBody>
          <a:bodyPr/>
          <a:lstStyle/>
          <a:p>
            <a:r>
              <a:rPr lang="es-ES" dirty="0"/>
              <a:t>Run renumf90 </a:t>
            </a:r>
            <a:r>
              <a:rPr lang="es-ES" dirty="0" err="1"/>
              <a:t>before</a:t>
            </a:r>
            <a:r>
              <a:rPr lang="es-ES" dirty="0"/>
              <a:t> preGSf90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31577" y="1509666"/>
            <a:ext cx="8890503" cy="5253273"/>
          </a:xfrm>
        </p:spPr>
        <p:txBody>
          <a:bodyPr>
            <a:normAutofit/>
          </a:bodyPr>
          <a:lstStyle/>
          <a:p>
            <a:r>
              <a:rPr lang="es-ES" sz="2400" dirty="0"/>
              <a:t>Use renumf90 </a:t>
            </a:r>
            <a:r>
              <a:rPr lang="es-ES" sz="2400" dirty="0" err="1"/>
              <a:t>for</a:t>
            </a:r>
            <a:r>
              <a:rPr lang="es-ES" sz="2400" dirty="0"/>
              <a:t> </a:t>
            </a:r>
            <a:r>
              <a:rPr lang="es-ES" sz="2400" dirty="0" err="1"/>
              <a:t>renumbering</a:t>
            </a:r>
            <a:r>
              <a:rPr lang="es-ES" sz="2400" dirty="0"/>
              <a:t> and </a:t>
            </a:r>
            <a:r>
              <a:rPr lang="es-ES" sz="2400" dirty="0" err="1"/>
              <a:t>creation</a:t>
            </a:r>
            <a:r>
              <a:rPr lang="es-ES" sz="2400" dirty="0"/>
              <a:t> of </a:t>
            </a:r>
            <a:r>
              <a:rPr lang="es-ES" sz="2400" dirty="0" err="1"/>
              <a:t>XrefID</a:t>
            </a:r>
            <a:r>
              <a:rPr lang="es-ES" sz="2400" dirty="0"/>
              <a:t> and files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pPr marL="457200" lvl="1" indent="0">
              <a:buNone/>
            </a:pPr>
            <a:endParaRPr lang="es-E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7340" y="2124968"/>
            <a:ext cx="2482900" cy="412720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2973014" y="4469993"/>
            <a:ext cx="2406706" cy="665887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775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8893"/>
          </a:xfrm>
        </p:spPr>
        <p:txBody>
          <a:bodyPr/>
          <a:lstStyle/>
          <a:p>
            <a:r>
              <a:rPr lang="es-ES" dirty="0" err="1"/>
              <a:t>Parameter</a:t>
            </a:r>
            <a:r>
              <a:rPr lang="es-ES" dirty="0"/>
              <a:t> files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1447800"/>
            <a:ext cx="1453455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ES" dirty="0"/>
              <a:t>RENUMF90</a:t>
            </a:r>
          </a:p>
          <a:p>
            <a:r>
              <a:rPr lang="es-ES" dirty="0" err="1"/>
              <a:t>renum.par</a:t>
            </a:r>
            <a:endParaRPr lang="es-E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" y="2156176"/>
            <a:ext cx="2667000" cy="472440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9200" y="2091692"/>
            <a:ext cx="3429000" cy="476630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947345" y="1447800"/>
            <a:ext cx="1415772" cy="646331"/>
          </a:xfrm>
          <a:prstGeom prst="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s-ES" dirty="0"/>
              <a:t>BLUPF90 </a:t>
            </a:r>
          </a:p>
          <a:p>
            <a:r>
              <a:rPr lang="es-ES" dirty="0"/>
              <a:t>renf90.par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286000" y="2438400"/>
            <a:ext cx="2667000" cy="76200"/>
          </a:xfrm>
          <a:prstGeom prst="straightConnector1">
            <a:avLst/>
          </a:prstGeom>
          <a:ln>
            <a:solidFill>
              <a:srgbClr val="B95B2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23" idx="6"/>
          </p:cNvCxnSpPr>
          <p:nvPr/>
        </p:nvCxnSpPr>
        <p:spPr>
          <a:xfrm>
            <a:off x="2057400" y="5785595"/>
            <a:ext cx="2895600" cy="158005"/>
          </a:xfrm>
          <a:prstGeom prst="straightConnector1">
            <a:avLst/>
          </a:prstGeom>
          <a:ln>
            <a:solidFill>
              <a:srgbClr val="B95B2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152400" y="5627589"/>
            <a:ext cx="1905000" cy="316011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B95B2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Oval 25"/>
          <p:cNvSpPr/>
          <p:nvPr/>
        </p:nvSpPr>
        <p:spPr>
          <a:xfrm>
            <a:off x="304800" y="2286000"/>
            <a:ext cx="1905000" cy="316011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B95B2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4A9A400-7239-0944-BA34-00AC77D2308D}"/>
              </a:ext>
            </a:extLst>
          </p:cNvPr>
          <p:cNvSpPr/>
          <p:nvPr/>
        </p:nvSpPr>
        <p:spPr>
          <a:xfrm>
            <a:off x="1767840" y="5967964"/>
            <a:ext cx="746760" cy="387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8600" y="6013684"/>
            <a:ext cx="1758255" cy="387116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B95B2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" name="Straight Arrow Connector 17"/>
          <p:cNvCxnSpPr>
            <a:cxnSpLocks/>
            <a:stCxn id="8" idx="6"/>
          </p:cNvCxnSpPr>
          <p:nvPr/>
        </p:nvCxnSpPr>
        <p:spPr>
          <a:xfrm>
            <a:off x="1986855" y="6207242"/>
            <a:ext cx="3042345" cy="345958"/>
          </a:xfrm>
          <a:prstGeom prst="straightConnector1">
            <a:avLst/>
          </a:prstGeom>
          <a:ln>
            <a:solidFill>
              <a:srgbClr val="B95B2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B31A08C0-C7AA-8349-AE3C-6C689305D32C}"/>
              </a:ext>
            </a:extLst>
          </p:cNvPr>
          <p:cNvSpPr/>
          <p:nvPr/>
        </p:nvSpPr>
        <p:spPr>
          <a:xfrm>
            <a:off x="7652445" y="6358865"/>
            <a:ext cx="746760" cy="3871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11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3" grpId="0" animBg="1"/>
      <p:bldP spid="26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Pedigree file from RENUMF90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600200"/>
            <a:ext cx="9067800" cy="5029200"/>
          </a:xfrm>
        </p:spPr>
        <p:txBody>
          <a:bodyPr>
            <a:normAutofit fontScale="85000" lnSpcReduction="10000"/>
          </a:bodyPr>
          <a:lstStyle/>
          <a:p>
            <a:r>
              <a:rPr lang="es-ES" dirty="0"/>
              <a:t> 1 - </a:t>
            </a:r>
            <a:r>
              <a:rPr lang="es-ES" b="1" dirty="0"/>
              <a:t>animal </a:t>
            </a:r>
            <a:r>
              <a:rPr lang="es-ES" b="1" dirty="0" err="1"/>
              <a:t>number</a:t>
            </a:r>
            <a:endParaRPr lang="es-ES" b="1" dirty="0"/>
          </a:p>
          <a:p>
            <a:r>
              <a:rPr lang="es-ES" dirty="0"/>
              <a:t> 2 - </a:t>
            </a:r>
            <a:r>
              <a:rPr lang="es-ES" dirty="0" err="1"/>
              <a:t>parent</a:t>
            </a:r>
            <a:r>
              <a:rPr lang="es-ES" dirty="0"/>
              <a:t> 1 </a:t>
            </a:r>
            <a:r>
              <a:rPr lang="es-ES" dirty="0" err="1"/>
              <a:t>number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UPG</a:t>
            </a:r>
          </a:p>
          <a:p>
            <a:r>
              <a:rPr lang="es-ES" dirty="0"/>
              <a:t> 3 - </a:t>
            </a:r>
            <a:r>
              <a:rPr lang="es-ES" dirty="0" err="1"/>
              <a:t>parent</a:t>
            </a:r>
            <a:r>
              <a:rPr lang="es-ES" dirty="0"/>
              <a:t> 2 </a:t>
            </a:r>
            <a:r>
              <a:rPr lang="es-ES" dirty="0" err="1"/>
              <a:t>number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UPG</a:t>
            </a:r>
          </a:p>
          <a:p>
            <a:r>
              <a:rPr lang="es-ES" dirty="0"/>
              <a:t> 4 - 3 </a:t>
            </a:r>
            <a:r>
              <a:rPr lang="es-ES" dirty="0" err="1"/>
              <a:t>minus</a:t>
            </a:r>
            <a:r>
              <a:rPr lang="es-ES" dirty="0"/>
              <a:t> </a:t>
            </a:r>
            <a:r>
              <a:rPr lang="es-ES" dirty="0" err="1"/>
              <a:t>number</a:t>
            </a:r>
            <a:r>
              <a:rPr lang="es-ES" dirty="0"/>
              <a:t> of </a:t>
            </a:r>
            <a:r>
              <a:rPr lang="es-ES" dirty="0" err="1"/>
              <a:t>known</a:t>
            </a:r>
            <a:r>
              <a:rPr lang="es-ES" dirty="0"/>
              <a:t> </a:t>
            </a:r>
            <a:r>
              <a:rPr lang="es-ES" dirty="0" err="1"/>
              <a:t>parents</a:t>
            </a:r>
            <a:r>
              <a:rPr lang="es-ES" dirty="0"/>
              <a:t> </a:t>
            </a:r>
          </a:p>
          <a:p>
            <a:r>
              <a:rPr lang="es-ES" dirty="0"/>
              <a:t> 5 - </a:t>
            </a:r>
            <a:r>
              <a:rPr lang="es-ES" dirty="0" err="1"/>
              <a:t>known</a:t>
            </a:r>
            <a:r>
              <a:rPr lang="es-ES" dirty="0"/>
              <a:t>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estimated</a:t>
            </a:r>
            <a:r>
              <a:rPr lang="es-ES" dirty="0"/>
              <a:t> </a:t>
            </a:r>
            <a:r>
              <a:rPr lang="es-ES" dirty="0" err="1"/>
              <a:t>year</a:t>
            </a:r>
            <a:r>
              <a:rPr lang="es-ES" dirty="0"/>
              <a:t> of </a:t>
            </a:r>
            <a:r>
              <a:rPr lang="es-ES" dirty="0" err="1"/>
              <a:t>birth</a:t>
            </a:r>
            <a:endParaRPr lang="es-ES" dirty="0"/>
          </a:p>
          <a:p>
            <a:r>
              <a:rPr lang="es-ES" b="1" dirty="0"/>
              <a:t> 6</a:t>
            </a:r>
            <a:r>
              <a:rPr lang="es-ES" dirty="0"/>
              <a:t> - </a:t>
            </a:r>
            <a:r>
              <a:rPr lang="es-ES" dirty="0" err="1"/>
              <a:t>number</a:t>
            </a:r>
            <a:r>
              <a:rPr lang="es-ES" dirty="0"/>
              <a:t> of </a:t>
            </a:r>
            <a:r>
              <a:rPr lang="es-ES" dirty="0" err="1"/>
              <a:t>known</a:t>
            </a:r>
            <a:r>
              <a:rPr lang="es-ES" dirty="0"/>
              <a:t> </a:t>
            </a:r>
            <a:r>
              <a:rPr lang="es-ES" dirty="0" err="1"/>
              <a:t>parents</a:t>
            </a:r>
            <a:r>
              <a:rPr lang="es-ES" dirty="0"/>
              <a:t>;</a:t>
            </a:r>
          </a:p>
          <a:p>
            <a:pPr marL="0" indent="0">
              <a:buNone/>
            </a:pPr>
            <a:r>
              <a:rPr lang="es-ES" dirty="0"/>
              <a:t>          </a:t>
            </a:r>
            <a:r>
              <a:rPr lang="es-ES" b="1" dirty="0" err="1"/>
              <a:t>if</a:t>
            </a:r>
            <a:r>
              <a:rPr lang="es-ES" b="1" dirty="0"/>
              <a:t> animal </a:t>
            </a:r>
            <a:r>
              <a:rPr lang="es-ES" b="1" dirty="0" err="1"/>
              <a:t>is</a:t>
            </a:r>
            <a:r>
              <a:rPr lang="es-ES" b="1" dirty="0"/>
              <a:t> </a:t>
            </a:r>
            <a:r>
              <a:rPr lang="es-ES" b="1" dirty="0" err="1"/>
              <a:t>genotyped</a:t>
            </a:r>
            <a:r>
              <a:rPr lang="es-ES" b="1" dirty="0"/>
              <a:t> 10 + </a:t>
            </a:r>
            <a:r>
              <a:rPr lang="es-ES" b="1" dirty="0" err="1"/>
              <a:t>number</a:t>
            </a:r>
            <a:r>
              <a:rPr lang="es-ES" b="1" dirty="0"/>
              <a:t> of </a:t>
            </a:r>
            <a:r>
              <a:rPr lang="es-ES" b="1" dirty="0" err="1"/>
              <a:t>known</a:t>
            </a:r>
            <a:r>
              <a:rPr lang="es-ES" b="1" dirty="0"/>
              <a:t> </a:t>
            </a:r>
            <a:r>
              <a:rPr lang="es-ES" b="1" dirty="0" err="1"/>
              <a:t>parents</a:t>
            </a:r>
            <a:endParaRPr lang="es-ES" b="1" dirty="0"/>
          </a:p>
          <a:p>
            <a:r>
              <a:rPr lang="es-ES" dirty="0"/>
              <a:t> 7 - </a:t>
            </a:r>
            <a:r>
              <a:rPr lang="es-ES" dirty="0" err="1"/>
              <a:t>number</a:t>
            </a:r>
            <a:r>
              <a:rPr lang="es-ES" dirty="0"/>
              <a:t> of records</a:t>
            </a:r>
          </a:p>
          <a:p>
            <a:r>
              <a:rPr lang="es-ES" dirty="0"/>
              <a:t> 8 - </a:t>
            </a:r>
            <a:r>
              <a:rPr lang="es-ES" dirty="0" err="1"/>
              <a:t>number</a:t>
            </a:r>
            <a:r>
              <a:rPr lang="es-ES" dirty="0"/>
              <a:t> of progenies as </a:t>
            </a:r>
            <a:r>
              <a:rPr lang="es-ES" dirty="0" err="1"/>
              <a:t>parent</a:t>
            </a:r>
            <a:r>
              <a:rPr lang="es-ES" dirty="0"/>
              <a:t> 1</a:t>
            </a:r>
          </a:p>
          <a:p>
            <a:r>
              <a:rPr lang="es-ES" dirty="0"/>
              <a:t> 9 - </a:t>
            </a:r>
            <a:r>
              <a:rPr lang="es-ES" dirty="0" err="1"/>
              <a:t>number</a:t>
            </a:r>
            <a:r>
              <a:rPr lang="es-ES" dirty="0"/>
              <a:t> of progenies as </a:t>
            </a:r>
            <a:r>
              <a:rPr lang="es-ES" dirty="0" err="1"/>
              <a:t>parent</a:t>
            </a:r>
            <a:r>
              <a:rPr lang="es-ES" dirty="0"/>
              <a:t> 2 </a:t>
            </a:r>
          </a:p>
          <a:p>
            <a:r>
              <a:rPr lang="es-ES" b="1" dirty="0"/>
              <a:t>10</a:t>
            </a:r>
            <a:r>
              <a:rPr lang="es-ES" dirty="0"/>
              <a:t> - </a:t>
            </a:r>
            <a:r>
              <a:rPr lang="es-ES" b="1" dirty="0"/>
              <a:t>original animal ID </a:t>
            </a:r>
          </a:p>
          <a:p>
            <a:pPr marL="0" indent="0">
              <a:buNone/>
            </a:pP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39989297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SNP file &amp; Cross Reference Id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3400" y="4800600"/>
            <a:ext cx="3429000" cy="140088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0599" y="2133600"/>
            <a:ext cx="5356801" cy="144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125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SNP File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4495800"/>
            <a:ext cx="2680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Cross Reference ID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3437" y="1524000"/>
            <a:ext cx="70557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First</a:t>
            </a:r>
            <a:r>
              <a:rPr lang="es-ES" dirty="0"/>
              <a:t> col:      </a:t>
            </a:r>
            <a:r>
              <a:rPr lang="es-ES" dirty="0" err="1"/>
              <a:t>Identification</a:t>
            </a:r>
            <a:r>
              <a:rPr lang="es-ES" dirty="0"/>
              <a:t>, </a:t>
            </a:r>
            <a:r>
              <a:rPr lang="es-ES" dirty="0" err="1"/>
              <a:t>could</a:t>
            </a:r>
            <a:r>
              <a:rPr lang="es-ES" dirty="0"/>
              <a:t> be </a:t>
            </a:r>
            <a:r>
              <a:rPr lang="es-ES" dirty="0" err="1"/>
              <a:t>alphanumeric</a:t>
            </a:r>
            <a:endParaRPr lang="es-ES" dirty="0"/>
          </a:p>
          <a:p>
            <a:r>
              <a:rPr lang="es-ES" dirty="0" err="1"/>
              <a:t>Second</a:t>
            </a:r>
            <a:r>
              <a:rPr lang="es-ES" dirty="0"/>
              <a:t> col: SNP </a:t>
            </a:r>
            <a:r>
              <a:rPr lang="es-ES" dirty="0" err="1"/>
              <a:t>markers</a:t>
            </a:r>
            <a:r>
              <a:rPr lang="es-ES" dirty="0"/>
              <a:t> {</a:t>
            </a:r>
            <a:r>
              <a:rPr lang="es-ES" dirty="0" err="1"/>
              <a:t>codes</a:t>
            </a:r>
            <a:r>
              <a:rPr lang="es-ES" dirty="0"/>
              <a:t>: 0,1,2 and 5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missing</a:t>
            </a:r>
            <a:r>
              <a:rPr lang="es-ES" dirty="0"/>
              <a:t>}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14800" y="4953000"/>
            <a:ext cx="4800600" cy="12192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419600" y="4495800"/>
            <a:ext cx="4312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/>
              <a:t>Pedigree</a:t>
            </a:r>
            <a:r>
              <a:rPr lang="es-ES" b="1" dirty="0"/>
              <a:t> File (</a:t>
            </a:r>
            <a:r>
              <a:rPr lang="es-ES" b="1" dirty="0" err="1"/>
              <a:t>from</a:t>
            </a:r>
            <a:r>
              <a:rPr lang="es-ES" b="1" dirty="0"/>
              <a:t> RENUMF90)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71800" y="6324600"/>
            <a:ext cx="143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Original ID</a:t>
            </a:r>
          </a:p>
        </p:txBody>
      </p:sp>
      <p:cxnSp>
        <p:nvCxnSpPr>
          <p:cNvPr id="18" name="Straight Arrow Connector 17"/>
          <p:cNvCxnSpPr>
            <a:stCxn id="11" idx="3"/>
          </p:cNvCxnSpPr>
          <p:nvPr/>
        </p:nvCxnSpPr>
        <p:spPr>
          <a:xfrm flipV="1">
            <a:off x="4411392" y="5715000"/>
            <a:ext cx="3970608" cy="7942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1" idx="1"/>
          </p:cNvCxnSpPr>
          <p:nvPr/>
        </p:nvCxnSpPr>
        <p:spPr>
          <a:xfrm flipH="1" flipV="1">
            <a:off x="1752600" y="5791200"/>
            <a:ext cx="1219200" cy="718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1295400" y="3276600"/>
            <a:ext cx="2286000" cy="2971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29000" y="3733800"/>
            <a:ext cx="1729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/>
              <a:t>Renumber</a:t>
            </a:r>
            <a:r>
              <a:rPr lang="es-ES" dirty="0"/>
              <a:t> ID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1143000" y="4114800"/>
            <a:ext cx="2895600" cy="990600"/>
          </a:xfrm>
          <a:prstGeom prst="straightConnector1">
            <a:avLst/>
          </a:prstGeom>
          <a:ln>
            <a:solidFill>
              <a:srgbClr val="B95B2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038600" y="4114800"/>
            <a:ext cx="304800" cy="83820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3490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4617"/>
          </a:xfrm>
        </p:spPr>
        <p:txBody>
          <a:bodyPr/>
          <a:lstStyle/>
          <a:p>
            <a:r>
              <a:rPr lang="es-ES" dirty="0"/>
              <a:t>Output Files </a:t>
            </a:r>
            <a:r>
              <a:rPr lang="es-ES" dirty="0" err="1"/>
              <a:t>from</a:t>
            </a:r>
            <a:r>
              <a:rPr lang="es-ES" dirty="0"/>
              <a:t> preGSf90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1417638"/>
                <a:ext cx="8229600" cy="5257800"/>
              </a:xfrm>
            </p:spPr>
            <p:txBody>
              <a:bodyPr>
                <a:normAutofit fontScale="70000" lnSpcReduction="20000"/>
              </a:bodyPr>
              <a:lstStyle/>
              <a:p>
                <a:r>
                  <a:rPr lang="es-ES" dirty="0" err="1"/>
                  <a:t>freqdata.count</a:t>
                </a:r>
                <a:endParaRPr lang="es-ES" dirty="0"/>
              </a:p>
              <a:p>
                <a:pPr lvl="1"/>
                <a:r>
                  <a:rPr lang="es-ES" dirty="0" err="1"/>
                  <a:t>Contains</a:t>
                </a:r>
                <a:r>
                  <a:rPr lang="es-ES" dirty="0"/>
                  <a:t> </a:t>
                </a:r>
                <a:r>
                  <a:rPr lang="es-ES" dirty="0" err="1"/>
                  <a:t>the</a:t>
                </a:r>
                <a:r>
                  <a:rPr lang="es-ES" dirty="0"/>
                  <a:t> </a:t>
                </a:r>
                <a:r>
                  <a:rPr lang="es-ES" dirty="0" err="1"/>
                  <a:t>estimated</a:t>
                </a:r>
                <a:r>
                  <a:rPr lang="es-ES" dirty="0"/>
                  <a:t> </a:t>
                </a:r>
                <a:r>
                  <a:rPr lang="es-ES" dirty="0" err="1"/>
                  <a:t>allele</a:t>
                </a:r>
                <a:r>
                  <a:rPr lang="es-ES" dirty="0"/>
                  <a:t> </a:t>
                </a:r>
                <a:r>
                  <a:rPr lang="es-ES" dirty="0" err="1"/>
                  <a:t>frequency</a:t>
                </a:r>
                <a:r>
                  <a:rPr lang="es-ES" dirty="0"/>
                  <a:t> </a:t>
                </a:r>
                <a:r>
                  <a:rPr lang="es-ES" dirty="0" err="1"/>
                  <a:t>before</a:t>
                </a:r>
                <a:r>
                  <a:rPr lang="es-ES" dirty="0"/>
                  <a:t> QC</a:t>
                </a:r>
              </a:p>
              <a:p>
                <a:pPr lvl="1"/>
                <a:endParaRPr lang="es-ES" dirty="0"/>
              </a:p>
              <a:p>
                <a:r>
                  <a:rPr lang="es-ES" dirty="0" err="1"/>
                  <a:t>freqdata.count.after.clean</a:t>
                </a:r>
                <a:endParaRPr lang="es-ES" dirty="0"/>
              </a:p>
              <a:p>
                <a:pPr lvl="1"/>
                <a:r>
                  <a:rPr lang="es-ES" dirty="0" err="1"/>
                  <a:t>Contains</a:t>
                </a:r>
                <a:r>
                  <a:rPr lang="es-ES" dirty="0"/>
                  <a:t> </a:t>
                </a:r>
                <a:r>
                  <a:rPr lang="es-ES" dirty="0" err="1"/>
                  <a:t>allele</a:t>
                </a:r>
                <a:r>
                  <a:rPr lang="es-ES" dirty="0"/>
                  <a:t> </a:t>
                </a:r>
                <a:r>
                  <a:rPr lang="es-ES" dirty="0" err="1"/>
                  <a:t>frequencies</a:t>
                </a:r>
                <a:r>
                  <a:rPr lang="es-ES" dirty="0"/>
                  <a:t> as </a:t>
                </a:r>
                <a:r>
                  <a:rPr lang="es-ES" dirty="0" err="1"/>
                  <a:t>used</a:t>
                </a:r>
                <a:r>
                  <a:rPr lang="es-ES" dirty="0"/>
                  <a:t> in </a:t>
                </a:r>
                <a:r>
                  <a:rPr lang="es-ES" dirty="0" err="1"/>
                  <a:t>calculations</a:t>
                </a:r>
                <a:r>
                  <a:rPr lang="es-ES" dirty="0"/>
                  <a:t>, </a:t>
                </a:r>
                <a:r>
                  <a:rPr lang="es-ES" dirty="0" err="1"/>
                  <a:t>remove</a:t>
                </a:r>
                <a:r>
                  <a:rPr lang="es-ES" dirty="0"/>
                  <a:t> </a:t>
                </a:r>
                <a:r>
                  <a:rPr lang="es-ES" dirty="0" err="1"/>
                  <a:t>code</a:t>
                </a:r>
                <a:endParaRPr lang="es-ES" dirty="0"/>
              </a:p>
              <a:p>
                <a:pPr lvl="1"/>
                <a:r>
                  <a:rPr lang="es-ES" dirty="0" err="1"/>
                  <a:t>For</a:t>
                </a:r>
                <a:r>
                  <a:rPr lang="es-ES" dirty="0"/>
                  <a:t> removed SNP </a:t>
                </a:r>
                <a:r>
                  <a:rPr lang="es-ES" dirty="0" err="1"/>
                  <a:t>these</a:t>
                </a:r>
                <a:r>
                  <a:rPr lang="es-ES" dirty="0"/>
                  <a:t> </a:t>
                </a:r>
                <a:r>
                  <a:rPr lang="es-ES" dirty="0" err="1"/>
                  <a:t>will</a:t>
                </a:r>
                <a:r>
                  <a:rPr lang="es-ES" dirty="0"/>
                  <a:t> be </a:t>
                </a:r>
                <a:r>
                  <a:rPr lang="es-ES" dirty="0" err="1"/>
                  <a:t>zero</a:t>
                </a:r>
                <a:endParaRPr lang="es-ES" dirty="0"/>
              </a:p>
              <a:p>
                <a:pPr lvl="1"/>
                <a:endParaRPr lang="es-ES" dirty="0"/>
              </a:p>
              <a:p>
                <a:r>
                  <a:rPr lang="es-ES" dirty="0" err="1"/>
                  <a:t>Gen_call_rate</a:t>
                </a:r>
                <a:endParaRPr lang="es-ES" dirty="0"/>
              </a:p>
              <a:p>
                <a:pPr lvl="1"/>
                <a:r>
                  <a:rPr lang="es-ES" dirty="0" err="1"/>
                  <a:t>List</a:t>
                </a:r>
                <a:r>
                  <a:rPr lang="es-ES" dirty="0"/>
                  <a:t> of </a:t>
                </a:r>
                <a:r>
                  <a:rPr lang="es-ES" dirty="0" err="1"/>
                  <a:t>animals</a:t>
                </a:r>
                <a:r>
                  <a:rPr lang="es-ES" dirty="0"/>
                  <a:t> removed </a:t>
                </a:r>
                <a:r>
                  <a:rPr lang="es-ES" dirty="0" err="1"/>
                  <a:t>by</a:t>
                </a:r>
                <a:r>
                  <a:rPr lang="es-ES" dirty="0"/>
                  <a:t> </a:t>
                </a:r>
                <a:r>
                  <a:rPr lang="es-ES" dirty="0" err="1"/>
                  <a:t>low</a:t>
                </a:r>
                <a:r>
                  <a:rPr lang="es-ES" dirty="0"/>
                  <a:t> </a:t>
                </a:r>
                <a:r>
                  <a:rPr lang="es-ES" dirty="0" err="1"/>
                  <a:t>call</a:t>
                </a:r>
                <a:r>
                  <a:rPr lang="es-ES" dirty="0"/>
                  <a:t> </a:t>
                </a:r>
                <a:r>
                  <a:rPr lang="es-ES" dirty="0" err="1"/>
                  <a:t>rate</a:t>
                </a:r>
                <a:endParaRPr lang="es-ES" dirty="0"/>
              </a:p>
              <a:p>
                <a:pPr lvl="1"/>
                <a:endParaRPr lang="es-ES" dirty="0"/>
              </a:p>
              <a:p>
                <a:r>
                  <a:rPr lang="es-ES" dirty="0" err="1"/>
                  <a:t>Gen_conflicts</a:t>
                </a:r>
                <a:endParaRPr lang="es-ES" dirty="0"/>
              </a:p>
              <a:p>
                <a:pPr lvl="1"/>
                <a:r>
                  <a:rPr lang="es-ES" dirty="0" err="1"/>
                  <a:t>Report</a:t>
                </a:r>
                <a:r>
                  <a:rPr lang="es-ES" dirty="0"/>
                  <a:t> of </a:t>
                </a:r>
                <a:r>
                  <a:rPr lang="es-ES" dirty="0" err="1"/>
                  <a:t>animals</a:t>
                </a:r>
                <a:r>
                  <a:rPr lang="es-ES" dirty="0"/>
                  <a:t> </a:t>
                </a:r>
                <a:r>
                  <a:rPr lang="es-ES" dirty="0" err="1"/>
                  <a:t>with</a:t>
                </a:r>
                <a:r>
                  <a:rPr lang="es-ES" dirty="0"/>
                  <a:t> </a:t>
                </a:r>
                <a:r>
                  <a:rPr lang="es-ES" dirty="0" err="1"/>
                  <a:t>Mendelian</a:t>
                </a:r>
                <a:r>
                  <a:rPr lang="es-ES" dirty="0"/>
                  <a:t> </a:t>
                </a:r>
                <a:r>
                  <a:rPr lang="es-ES" dirty="0" err="1"/>
                  <a:t>conflicts</a:t>
                </a:r>
                <a:endParaRPr lang="es-ES" dirty="0"/>
              </a:p>
              <a:p>
                <a:pPr marL="457200" lvl="1" indent="0">
                  <a:buNone/>
                </a:pPr>
                <a:endParaRPr lang="es-ES" dirty="0"/>
              </a:p>
              <a:p>
                <a:r>
                  <a:rPr lang="es-ES" dirty="0"/>
                  <a:t>GimA22i</a:t>
                </a:r>
              </a:p>
              <a:p>
                <a:pPr lvl="1"/>
                <a:r>
                  <a:rPr lang="es-ES" dirty="0" err="1"/>
                  <a:t>Stores</a:t>
                </a:r>
                <a:r>
                  <a:rPr lang="es-ES" dirty="0"/>
                  <a:t> </a:t>
                </a:r>
                <a:r>
                  <a:rPr lang="es-ES" dirty="0" err="1"/>
                  <a:t>the</a:t>
                </a:r>
                <a:r>
                  <a:rPr lang="es-ES" dirty="0"/>
                  <a:t> </a:t>
                </a:r>
                <a:r>
                  <a:rPr lang="es-ES" dirty="0" err="1"/>
                  <a:t>content</a:t>
                </a:r>
                <a:r>
                  <a:rPr lang="es-ES" dirty="0"/>
                  <a:t> of </a:t>
                </a:r>
                <a:r>
                  <a:rPr lang="es-ES" dirty="0" err="1"/>
                  <a:t>the</a:t>
                </a:r>
                <a:r>
                  <a:rPr lang="es-E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b="1" i="1"/>
                          <m:t>𝐆</m:t>
                        </m:r>
                      </m:e>
                      <m:sup>
                        <m:r>
                          <a:rPr lang="en-US" i="1"/>
                          <m:t>−</m:t>
                        </m:r>
                        <m:r>
                          <a:rPr lang="en-US" b="1" i="1"/>
                          <m:t>𝟏</m:t>
                        </m:r>
                      </m:sup>
                    </m:sSup>
                    <m:r>
                      <a:rPr lang="en-US" i="1"/>
                      <m:t>−</m:t>
                    </m:r>
                    <m:sSubSup>
                      <m:sSubSupPr>
                        <m:ctrlPr>
                          <a:rPr lang="en-US" i="1"/>
                        </m:ctrlPr>
                      </m:sSubSupPr>
                      <m:e>
                        <m:r>
                          <a:rPr lang="en-US" b="1" i="1"/>
                          <m:t>𝐀</m:t>
                        </m:r>
                      </m:e>
                      <m:sub>
                        <m:r>
                          <a:rPr lang="en-US" b="1" i="1"/>
                          <m:t>𝟐𝟐</m:t>
                        </m:r>
                      </m:sub>
                      <m:sup>
                        <m:r>
                          <a:rPr lang="en-US" i="1"/>
                          <m:t>−</m:t>
                        </m:r>
                        <m:r>
                          <a:rPr lang="en-US" b="1" i="1"/>
                          <m:t>𝟏</m:t>
                        </m:r>
                      </m:sup>
                    </m:sSubSup>
                  </m:oMath>
                </a14:m>
                <a:r>
                  <a:rPr lang="en-US" dirty="0">
                    <a:effectLst/>
                  </a:rPr>
                  <a:t> </a:t>
                </a:r>
              </a:p>
              <a:p>
                <a:pPr lvl="1"/>
                <a:r>
                  <a:rPr lang="es-ES" dirty="0"/>
                  <a:t>Only </a:t>
                </a:r>
                <a:r>
                  <a:rPr lang="es-ES" dirty="0" err="1"/>
                  <a:t>if</a:t>
                </a:r>
                <a:r>
                  <a:rPr lang="es-ES" dirty="0"/>
                  <a:t> preGSf90 </a:t>
                </a:r>
                <a:r>
                  <a:rPr lang="es-ES" dirty="0" err="1"/>
                  <a:t>is</a:t>
                </a:r>
                <a:r>
                  <a:rPr lang="es-ES" dirty="0"/>
                  <a:t> </a:t>
                </a:r>
                <a:r>
                  <a:rPr lang="es-ES" dirty="0" err="1"/>
                  <a:t>used</a:t>
                </a:r>
                <a:r>
                  <a:rPr lang="es-ES" dirty="0"/>
                  <a:t>, </a:t>
                </a:r>
                <a:r>
                  <a:rPr lang="es-ES" dirty="0" err="1"/>
                  <a:t>not</a:t>
                </a:r>
                <a:r>
                  <a:rPr lang="es-ES" dirty="0"/>
                  <a:t> in </a:t>
                </a:r>
                <a:r>
                  <a:rPr lang="es-ES" dirty="0" err="1"/>
                  <a:t>applications</a:t>
                </a:r>
                <a:r>
                  <a:rPr lang="es-ES" dirty="0"/>
                  <a:t> </a:t>
                </a:r>
                <a:r>
                  <a:rPr lang="es-ES" dirty="0" err="1"/>
                  <a:t>programs</a:t>
                </a:r>
                <a:endParaRPr lang="es-ES" dirty="0"/>
              </a:p>
              <a:p>
                <a:pPr marL="457200" lvl="1" indent="0">
                  <a:buNone/>
                </a:pPr>
                <a:endParaRPr lang="es-E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1417638"/>
                <a:ext cx="8229600" cy="5257800"/>
              </a:xfrm>
              <a:blipFill>
                <a:blip r:embed="rId2"/>
                <a:stretch>
                  <a:fillRect l="-926" t="-1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1880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01" y="274638"/>
            <a:ext cx="8818075" cy="857045"/>
          </a:xfrm>
        </p:spPr>
        <p:txBody>
          <a:bodyPr>
            <a:normAutofit/>
          </a:bodyPr>
          <a:lstStyle/>
          <a:p>
            <a:r>
              <a:rPr lang="en-US" dirty="0"/>
              <a:t>Quality control default exclusion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7" y="1600200"/>
            <a:ext cx="8404603" cy="5105400"/>
          </a:xfrm>
        </p:spPr>
        <p:txBody>
          <a:bodyPr>
            <a:normAutofit/>
          </a:bodyPr>
          <a:lstStyle/>
          <a:p>
            <a:r>
              <a:rPr lang="en-US" dirty="0"/>
              <a:t>MAF</a:t>
            </a:r>
          </a:p>
          <a:p>
            <a:pPr lvl="1"/>
            <a:r>
              <a:rPr lang="en-US" dirty="0"/>
              <a:t>SNP with MAF &lt; 0.05</a:t>
            </a:r>
          </a:p>
          <a:p>
            <a:pPr lvl="1"/>
            <a:endParaRPr lang="en-US" dirty="0"/>
          </a:p>
          <a:p>
            <a:r>
              <a:rPr lang="en-US" dirty="0"/>
              <a:t>Call rate</a:t>
            </a:r>
          </a:p>
          <a:p>
            <a:pPr lvl="1"/>
            <a:r>
              <a:rPr lang="en-US" dirty="0"/>
              <a:t>SNP with call rate &lt; 0.90</a:t>
            </a:r>
          </a:p>
          <a:p>
            <a:pPr lvl="1"/>
            <a:r>
              <a:rPr lang="en-US" dirty="0"/>
              <a:t>Individuals with call rate &lt; 0.90</a:t>
            </a:r>
          </a:p>
          <a:p>
            <a:pPr lvl="1"/>
            <a:endParaRPr lang="en-US" dirty="0"/>
          </a:p>
          <a:p>
            <a:r>
              <a:rPr lang="en-US" dirty="0"/>
              <a:t>Monomorphic</a:t>
            </a:r>
          </a:p>
          <a:p>
            <a:pPr lvl="1"/>
            <a:r>
              <a:rPr lang="en-US" dirty="0"/>
              <a:t>Excludes monomorphic SNP</a:t>
            </a:r>
          </a:p>
        </p:txBody>
      </p:sp>
    </p:spTree>
    <p:extLst>
      <p:ext uri="{BB962C8B-B14F-4D97-AF65-F5344CB8AC3E}">
        <p14:creationId xmlns:p14="http://schemas.microsoft.com/office/powerpoint/2010/main" val="409457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8138" y="1373864"/>
            <a:ext cx="8153400" cy="5105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endParaRPr lang="en-US" dirty="0"/>
          </a:p>
          <a:p>
            <a:pPr>
              <a:lnSpc>
                <a:spcPct val="120000"/>
              </a:lnSpc>
            </a:pPr>
            <a:r>
              <a:rPr lang="en-US" dirty="0"/>
              <a:t>Parent-progeny conflicts (SNP &amp; Individuals)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Exclusion -&gt; opposite homozygous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For SNP: Number of parent-progeny exclusion from the total of pairs evaluated (&gt;10 % )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For Individuals: Number of parent-progeny exclusions as percentage of all SNP (&gt; 1%)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5801" y="274638"/>
            <a:ext cx="8818075" cy="8570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Quality control default exclusion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09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Parent-progeny</a:t>
            </a:r>
            <a:r>
              <a:rPr lang="es-ES" dirty="0"/>
              <a:t> </a:t>
            </a:r>
            <a:r>
              <a:rPr lang="es-ES" dirty="0" err="1"/>
              <a:t>conflicts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8433303" cy="4525963"/>
          </a:xfrm>
        </p:spPr>
        <p:txBody>
          <a:bodyPr>
            <a:normAutofit fontScale="92500"/>
          </a:bodyPr>
          <a:lstStyle/>
          <a:p>
            <a:r>
              <a:rPr lang="en-US" dirty="0"/>
              <a:t>Presence of these conflicts results in a negative </a:t>
            </a:r>
            <a:r>
              <a:rPr lang="en-US" b="1" dirty="0"/>
              <a:t>H</a:t>
            </a:r>
            <a:r>
              <a:rPr lang="en-US" dirty="0"/>
              <a:t> </a:t>
            </a:r>
          </a:p>
          <a:p>
            <a:r>
              <a:rPr lang="en-US" dirty="0"/>
              <a:t>Problems in estimation of variance components by REML, programs do not converge, etc.</a:t>
            </a:r>
          </a:p>
          <a:p>
            <a:r>
              <a:rPr lang="en-US" dirty="0"/>
              <a:t>Solution:</a:t>
            </a:r>
          </a:p>
          <a:p>
            <a:pPr lvl="1"/>
            <a:r>
              <a:rPr lang="en-US" dirty="0"/>
              <a:t>Report all conflicts, with counts for each individual as parent or progeny to trace the conflicts</a:t>
            </a:r>
          </a:p>
          <a:p>
            <a:pPr lvl="1"/>
            <a:r>
              <a:rPr lang="en-US" dirty="0"/>
              <a:t>Remove progeny genotype</a:t>
            </a:r>
          </a:p>
          <a:p>
            <a:pPr lvl="2"/>
            <a:r>
              <a:rPr lang="en-US" dirty="0"/>
              <a:t>maybe not the best option</a:t>
            </a:r>
          </a:p>
          <a:p>
            <a:pPr lvl="2"/>
            <a:r>
              <a:rPr lang="en-US" dirty="0"/>
              <a:t>But results in a positive-definite </a:t>
            </a:r>
            <a:r>
              <a:rPr lang="en-US" b="1" dirty="0"/>
              <a:t>H</a:t>
            </a:r>
            <a:r>
              <a:rPr lang="en-US" dirty="0"/>
              <a:t> 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3836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Parent-progeny</a:t>
            </a:r>
            <a:r>
              <a:rPr lang="es-ES" dirty="0"/>
              <a:t> </a:t>
            </a:r>
            <a:r>
              <a:rPr lang="es-ES" dirty="0" err="1"/>
              <a:t>conflicts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50958" cy="4525963"/>
          </a:xfrm>
        </p:spPr>
        <p:txBody>
          <a:bodyPr>
            <a:normAutofit/>
          </a:bodyPr>
          <a:lstStyle/>
          <a:p>
            <a:r>
              <a:rPr lang="en-US" dirty="0"/>
              <a:t>OPTION </a:t>
            </a:r>
            <a:r>
              <a:rPr lang="en-US" dirty="0" err="1"/>
              <a:t>verify_parentage</a:t>
            </a:r>
            <a:r>
              <a:rPr lang="en-US" dirty="0"/>
              <a:t> x</a:t>
            </a:r>
          </a:p>
          <a:p>
            <a:pPr lvl="1"/>
            <a:r>
              <a:rPr lang="en-US" dirty="0"/>
              <a:t> 0: no action</a:t>
            </a:r>
          </a:p>
          <a:p>
            <a:pPr lvl="1"/>
            <a:r>
              <a:rPr lang="en-US" dirty="0"/>
              <a:t> 1: only detect	</a:t>
            </a:r>
          </a:p>
          <a:p>
            <a:pPr lvl="1"/>
            <a:r>
              <a:rPr lang="en-US" dirty="0"/>
              <a:t> 2: detect and search for an alternate parent; no change to any file. Not implemented</a:t>
            </a:r>
          </a:p>
          <a:p>
            <a:pPr lvl="2"/>
            <a:r>
              <a:rPr lang="en-US" sz="3200" dirty="0"/>
              <a:t>implemented </a:t>
            </a:r>
            <a:r>
              <a:rPr lang="en-US" sz="3200" b="1" dirty="0"/>
              <a:t>in seekparentf90 </a:t>
            </a:r>
            <a:r>
              <a:rPr lang="en-US" sz="3200" dirty="0"/>
              <a:t>program</a:t>
            </a:r>
          </a:p>
          <a:p>
            <a:pPr lvl="1"/>
            <a:r>
              <a:rPr lang="en-US" dirty="0"/>
              <a:t> 3: detect and eliminate progenies with conflicts (default)</a:t>
            </a:r>
          </a:p>
        </p:txBody>
      </p:sp>
    </p:spTree>
    <p:extLst>
      <p:ext uri="{BB962C8B-B14F-4D97-AF65-F5344CB8AC3E}">
        <p14:creationId xmlns:p14="http://schemas.microsoft.com/office/powerpoint/2010/main" val="20289731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0419"/>
          </a:xfrm>
        </p:spPr>
        <p:txBody>
          <a:bodyPr/>
          <a:lstStyle/>
          <a:p>
            <a:r>
              <a:rPr lang="en-US" dirty="0"/>
              <a:t>Control default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511703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For MAF</a:t>
            </a:r>
          </a:p>
          <a:p>
            <a:pPr lvl="1"/>
            <a:r>
              <a:rPr lang="en-US" dirty="0"/>
              <a:t>OPTION </a:t>
            </a:r>
            <a:r>
              <a:rPr lang="en-US" dirty="0" err="1"/>
              <a:t>minfreq</a:t>
            </a:r>
            <a:r>
              <a:rPr lang="en-US" dirty="0"/>
              <a:t> x</a:t>
            </a:r>
          </a:p>
          <a:p>
            <a:pPr lvl="1"/>
            <a:endParaRPr lang="en-US" dirty="0"/>
          </a:p>
          <a:p>
            <a:r>
              <a:rPr lang="en-US" dirty="0"/>
              <a:t>Call rate</a:t>
            </a:r>
          </a:p>
          <a:p>
            <a:pPr lvl="1"/>
            <a:r>
              <a:rPr lang="en-US" dirty="0"/>
              <a:t>OPTION </a:t>
            </a:r>
            <a:r>
              <a:rPr lang="en-US" dirty="0" err="1"/>
              <a:t>callrate</a:t>
            </a:r>
            <a:r>
              <a:rPr lang="en-US" dirty="0"/>
              <a:t> x</a:t>
            </a:r>
          </a:p>
          <a:p>
            <a:pPr lvl="1"/>
            <a:r>
              <a:rPr lang="en-US" dirty="0"/>
              <a:t>OPTION </a:t>
            </a:r>
            <a:r>
              <a:rPr lang="en-US" dirty="0" err="1"/>
              <a:t>callrateAnim</a:t>
            </a:r>
            <a:r>
              <a:rPr lang="en-US" dirty="0"/>
              <a:t> x</a:t>
            </a:r>
          </a:p>
          <a:p>
            <a:pPr lvl="1"/>
            <a:endParaRPr lang="en-US" dirty="0"/>
          </a:p>
          <a:p>
            <a:r>
              <a:rPr lang="en-US" dirty="0" err="1"/>
              <a:t>Mendelian</a:t>
            </a:r>
            <a:r>
              <a:rPr lang="en-US" dirty="0"/>
              <a:t> conflicts</a:t>
            </a:r>
          </a:p>
          <a:p>
            <a:pPr lvl="1"/>
            <a:r>
              <a:rPr lang="en-US" dirty="0"/>
              <a:t>OPTION </a:t>
            </a:r>
            <a:r>
              <a:rPr lang="en-US" dirty="0" err="1"/>
              <a:t>exclusion_threshold_snp</a:t>
            </a:r>
            <a:r>
              <a:rPr lang="en-US" dirty="0"/>
              <a:t> x</a:t>
            </a:r>
          </a:p>
          <a:p>
            <a:pPr lvl="1"/>
            <a:r>
              <a:rPr lang="en-US" dirty="0"/>
              <a:t>OPTION </a:t>
            </a:r>
            <a:r>
              <a:rPr lang="en-US" dirty="0" err="1"/>
              <a:t>exclusion_threshold</a:t>
            </a:r>
            <a:r>
              <a:rPr lang="en-US" dirty="0"/>
              <a:t> 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06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 err="1"/>
              <a:t>Call</a:t>
            </a:r>
            <a:r>
              <a:rPr lang="es-ES" dirty="0"/>
              <a:t> </a:t>
            </a:r>
            <a:r>
              <a:rPr lang="es-ES" dirty="0" err="1"/>
              <a:t>rate</a:t>
            </a:r>
            <a:endParaRPr lang="es-E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678A007-AC71-6B49-B0A1-75260088E3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501" y="1600200"/>
            <a:ext cx="8550998" cy="4525963"/>
          </a:xfrm>
        </p:spPr>
        <p:txBody>
          <a:bodyPr>
            <a:normAutofit/>
          </a:bodyPr>
          <a:lstStyle/>
          <a:p>
            <a:r>
              <a:rPr lang="fr-FR" sz="2800" dirty="0"/>
              <a:t>Is the </a:t>
            </a:r>
            <a:r>
              <a:rPr lang="fr-FR" sz="2800" dirty="0" err="1"/>
              <a:t>percentage</a:t>
            </a:r>
            <a:r>
              <a:rPr lang="fr-FR" sz="2800" dirty="0"/>
              <a:t> of </a:t>
            </a:r>
            <a:r>
              <a:rPr lang="fr-FR" sz="2800" dirty="0" err="1"/>
              <a:t>observed</a:t>
            </a:r>
            <a:r>
              <a:rPr lang="fr-FR" sz="2800" dirty="0"/>
              <a:t> (non-</a:t>
            </a:r>
            <a:r>
              <a:rPr lang="fr-FR" sz="2800" dirty="0" err="1"/>
              <a:t>missing</a:t>
            </a:r>
            <a:r>
              <a:rPr lang="fr-FR" sz="2800" dirty="0"/>
              <a:t>) </a:t>
            </a:r>
            <a:r>
              <a:rPr lang="fr-FR" sz="2800" dirty="0" err="1"/>
              <a:t>genotypes</a:t>
            </a:r>
            <a:r>
              <a:rPr lang="fr-FR" sz="2800" dirty="0"/>
              <a:t>: </a:t>
            </a:r>
          </a:p>
          <a:p>
            <a:pPr lvl="1"/>
            <a:r>
              <a:rPr lang="en-US" u="sng" dirty="0"/>
              <a:t>per animal </a:t>
            </a:r>
            <a:r>
              <a:rPr lang="en-US" dirty="0"/>
              <a:t>(per row)</a:t>
            </a:r>
          </a:p>
          <a:p>
            <a:pPr lvl="1"/>
            <a:r>
              <a:rPr lang="en-US" u="sng" dirty="0"/>
              <a:t>per SNP marker </a:t>
            </a:r>
            <a:r>
              <a:rPr lang="en-US" dirty="0"/>
              <a:t>(per column)</a:t>
            </a:r>
          </a:p>
          <a:p>
            <a:r>
              <a:rPr lang="en-US" sz="2800" dirty="0"/>
              <a:t>In other words, the number of “5”s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If call rate of an animal &lt;90% </a:t>
            </a:r>
          </a:p>
          <a:p>
            <a:pPr lvl="1"/>
            <a:r>
              <a:rPr lang="en-US" sz="2400" dirty="0"/>
              <a:t>genotype of the animal is rejected (delete line)</a:t>
            </a:r>
          </a:p>
          <a:p>
            <a:r>
              <a:rPr lang="en-US" sz="2800" dirty="0"/>
              <a:t>If call rate for a marker &lt;90% </a:t>
            </a:r>
          </a:p>
          <a:p>
            <a:pPr lvl="1"/>
            <a:r>
              <a:rPr lang="en-US" sz="2400" dirty="0"/>
              <a:t>marker is deleted (delete column)</a:t>
            </a:r>
          </a:p>
          <a:p>
            <a:pPr marL="45720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58312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9885"/>
          </a:xfrm>
        </p:spPr>
        <p:txBody>
          <a:bodyPr/>
          <a:lstStyle/>
          <a:p>
            <a:r>
              <a:rPr lang="es-ES" dirty="0" err="1"/>
              <a:t>Other</a:t>
            </a:r>
            <a:r>
              <a:rPr lang="es-ES" dirty="0"/>
              <a:t> </a:t>
            </a:r>
            <a:r>
              <a:rPr lang="es-ES" dirty="0" err="1"/>
              <a:t>Options</a:t>
            </a:r>
            <a:endParaRPr lang="es-E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23960"/>
            <a:ext cx="8229600" cy="546192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Exclusion of selected chromosomes:</a:t>
            </a:r>
          </a:p>
          <a:p>
            <a:pPr lvl="1"/>
            <a:r>
              <a:rPr lang="en-US" dirty="0"/>
              <a:t>OPTION </a:t>
            </a:r>
            <a:r>
              <a:rPr lang="en-US" dirty="0" err="1"/>
              <a:t>excludeCHR</a:t>
            </a:r>
            <a:r>
              <a:rPr lang="en-US" dirty="0"/>
              <a:t> </a:t>
            </a:r>
            <a:r>
              <a:rPr lang="en-US" i="1" dirty="0"/>
              <a:t>n1 n2 n3 ...</a:t>
            </a:r>
          </a:p>
          <a:p>
            <a:pPr lvl="1"/>
            <a:endParaRPr lang="en-US" dirty="0"/>
          </a:p>
          <a:p>
            <a:r>
              <a:rPr lang="en-US" dirty="0"/>
              <a:t>Inclusion of selected chromosomes:</a:t>
            </a:r>
          </a:p>
          <a:p>
            <a:pPr lvl="1"/>
            <a:r>
              <a:rPr lang="en-US" dirty="0"/>
              <a:t>OPTION </a:t>
            </a:r>
            <a:r>
              <a:rPr lang="en-US" dirty="0" err="1"/>
              <a:t>includeCHR</a:t>
            </a:r>
            <a:r>
              <a:rPr lang="en-US" dirty="0"/>
              <a:t> </a:t>
            </a:r>
            <a:r>
              <a:rPr lang="en-US" i="1" dirty="0"/>
              <a:t>n1 n2 n3 ...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Exclude samples from analyses</a:t>
            </a:r>
          </a:p>
          <a:p>
            <a:pPr lvl="1"/>
            <a:r>
              <a:rPr lang="en-US" dirty="0"/>
              <a:t>OPTION </a:t>
            </a:r>
            <a:r>
              <a:rPr lang="en-US" dirty="0" err="1"/>
              <a:t>excludeSample</a:t>
            </a:r>
            <a:r>
              <a:rPr lang="en-US" dirty="0"/>
              <a:t> </a:t>
            </a:r>
            <a:r>
              <a:rPr lang="en-US" i="1" dirty="0"/>
              <a:t>n1 n2 n3 …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Inform which are sex chromosomes:</a:t>
            </a:r>
          </a:p>
          <a:p>
            <a:pPr lvl="1"/>
            <a:r>
              <a:rPr lang="en-US" dirty="0"/>
              <a:t>OPTION </a:t>
            </a:r>
            <a:r>
              <a:rPr lang="en-US" dirty="0" err="1"/>
              <a:t>sex_chr</a:t>
            </a:r>
            <a:r>
              <a:rPr lang="en-US" dirty="0"/>
              <a:t> </a:t>
            </a:r>
            <a:r>
              <a:rPr lang="en-US" i="1" dirty="0"/>
              <a:t>n</a:t>
            </a:r>
          </a:p>
          <a:p>
            <a:pPr lvl="1"/>
            <a:r>
              <a:rPr lang="en-US" dirty="0"/>
              <a:t>Chromosome &gt;= </a:t>
            </a:r>
            <a:r>
              <a:rPr lang="en-US" i="1" dirty="0"/>
              <a:t>n</a:t>
            </a:r>
            <a:r>
              <a:rPr lang="en-US" dirty="0"/>
              <a:t> will be excluded only for HWE and parent-progeny checks, but not in calculations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8613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LD calculation and options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49" y="1354248"/>
            <a:ext cx="885825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8346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9885"/>
          </a:xfrm>
        </p:spPr>
        <p:txBody>
          <a:bodyPr/>
          <a:lstStyle/>
          <a:p>
            <a:r>
              <a:rPr lang="es-ES" dirty="0"/>
              <a:t>SNP </a:t>
            </a:r>
            <a:r>
              <a:rPr lang="es-ES" dirty="0" err="1"/>
              <a:t>map</a:t>
            </a:r>
            <a:r>
              <a:rPr lang="es-ES" dirty="0"/>
              <a:t> file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8022" y="1334844"/>
            <a:ext cx="6706658" cy="514322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OPTION </a:t>
            </a:r>
            <a:r>
              <a:rPr lang="en-US" dirty="0" err="1"/>
              <a:t>chrinfo</a:t>
            </a:r>
            <a:r>
              <a:rPr lang="en-US" dirty="0"/>
              <a:t> </a:t>
            </a:r>
            <a:r>
              <a:rPr lang="en-US" i="1" dirty="0"/>
              <a:t>&lt;file&gt;</a:t>
            </a:r>
          </a:p>
          <a:p>
            <a:r>
              <a:rPr lang="en-US" dirty="0"/>
              <a:t>For some genomic analyses (GWAS)  or QC</a:t>
            </a:r>
          </a:p>
          <a:p>
            <a:r>
              <a:rPr lang="en-US" dirty="0"/>
              <a:t>Format:</a:t>
            </a:r>
          </a:p>
          <a:p>
            <a:pPr lvl="1"/>
            <a:r>
              <a:rPr lang="en-US" dirty="0"/>
              <a:t>SNP number</a:t>
            </a:r>
          </a:p>
          <a:p>
            <a:pPr lvl="2"/>
            <a:r>
              <a:rPr lang="en-US" dirty="0"/>
              <a:t>Index number of SNP in the sorted map by chromosome and position</a:t>
            </a:r>
          </a:p>
          <a:p>
            <a:pPr lvl="1"/>
            <a:r>
              <a:rPr lang="en-US" dirty="0"/>
              <a:t>Chromosome number</a:t>
            </a:r>
          </a:p>
          <a:p>
            <a:pPr lvl="1"/>
            <a:r>
              <a:rPr lang="en-US" dirty="0"/>
              <a:t>Position</a:t>
            </a:r>
          </a:p>
          <a:p>
            <a:pPr lvl="1"/>
            <a:r>
              <a:rPr lang="en-US" dirty="0"/>
              <a:t>SNP name (Optional)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First column is like a header for the SNP file!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8066" y="3306779"/>
            <a:ext cx="2562005" cy="1844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1284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29885"/>
          </a:xfrm>
        </p:spPr>
        <p:txBody>
          <a:bodyPr/>
          <a:lstStyle/>
          <a:p>
            <a:r>
              <a:rPr lang="es-ES" dirty="0"/>
              <a:t>SNP </a:t>
            </a:r>
            <a:r>
              <a:rPr lang="es-ES" dirty="0" err="1"/>
              <a:t>map</a:t>
            </a:r>
            <a:r>
              <a:rPr lang="es-ES" dirty="0"/>
              <a:t> file – new default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8022" y="1334844"/>
            <a:ext cx="8560053" cy="514322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OPTION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chrinfo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i="1" dirty="0">
                <a:solidFill>
                  <a:schemeClr val="bg1">
                    <a:lumMod val="75000"/>
                  </a:schemeClr>
                </a:solidFill>
              </a:rPr>
              <a:t>&lt;file&gt;</a:t>
            </a:r>
          </a:p>
          <a:p>
            <a:r>
              <a:rPr lang="en-US" dirty="0"/>
              <a:t>OPTION </a:t>
            </a:r>
            <a:r>
              <a:rPr lang="en-US" dirty="0" err="1"/>
              <a:t>map_info</a:t>
            </a:r>
            <a:r>
              <a:rPr lang="en-US" dirty="0"/>
              <a:t> </a:t>
            </a:r>
            <a:r>
              <a:rPr lang="en-US" i="1" dirty="0"/>
              <a:t>&lt;file&gt;</a:t>
            </a:r>
            <a:endParaRPr lang="en-US" dirty="0"/>
          </a:p>
          <a:p>
            <a:r>
              <a:rPr lang="en-US" dirty="0"/>
              <a:t>Format: </a:t>
            </a:r>
          </a:p>
          <a:p>
            <a:pPr lvl="1"/>
            <a:r>
              <a:rPr lang="en-US" dirty="0"/>
              <a:t>No defined position if a header is provided</a:t>
            </a:r>
          </a:p>
          <a:p>
            <a:pPr lvl="2"/>
            <a:r>
              <a:rPr lang="en-US" dirty="0"/>
              <a:t>Names for SNP, chromosome, and physical position are mandatory</a:t>
            </a:r>
          </a:p>
          <a:p>
            <a:pPr lvl="1"/>
            <a:r>
              <a:rPr lang="en-US" dirty="0"/>
              <a:t>SNPID for SNP</a:t>
            </a:r>
          </a:p>
          <a:p>
            <a:pPr lvl="1"/>
            <a:r>
              <a:rPr lang="en-US" dirty="0"/>
              <a:t>CHR for chromosome</a:t>
            </a:r>
          </a:p>
          <a:p>
            <a:pPr lvl="1"/>
            <a:r>
              <a:rPr lang="en-US" dirty="0"/>
              <a:t>POS for position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5055" y="4393322"/>
            <a:ext cx="2707466" cy="208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24002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12" y="152400"/>
            <a:ext cx="8229600" cy="746442"/>
          </a:xfrm>
        </p:spPr>
        <p:txBody>
          <a:bodyPr>
            <a:normAutofit fontScale="90000"/>
          </a:bodyPr>
          <a:lstStyle/>
          <a:p>
            <a:r>
              <a:rPr lang="es-ES" dirty="0" err="1"/>
              <a:t>Saving</a:t>
            </a:r>
            <a:r>
              <a:rPr lang="es-ES" dirty="0"/>
              <a:t> ‘</a:t>
            </a:r>
            <a:r>
              <a:rPr lang="es-ES" dirty="0" err="1"/>
              <a:t>clean</a:t>
            </a:r>
            <a:r>
              <a:rPr lang="es-ES" dirty="0"/>
              <a:t>’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6312" y="1082040"/>
            <a:ext cx="8153400" cy="5638799"/>
          </a:xfrm>
        </p:spPr>
        <p:txBody>
          <a:bodyPr>
            <a:noAutofit/>
          </a:bodyPr>
          <a:lstStyle/>
          <a:p>
            <a:r>
              <a:rPr lang="en-US" sz="2400" dirty="0"/>
              <a:t>SNP excluded from QC are set as missing (i.e. Code=5)</a:t>
            </a:r>
          </a:p>
          <a:p>
            <a:pPr lvl="1"/>
            <a:r>
              <a:rPr lang="en-US" sz="2000" dirty="0"/>
              <a:t>5 is replaced by 0 in calculations</a:t>
            </a:r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400" dirty="0"/>
              <a:t>OPTION </a:t>
            </a:r>
            <a:r>
              <a:rPr lang="en-US" sz="2400" dirty="0" err="1"/>
              <a:t>saveCleanSNPs</a:t>
            </a:r>
            <a:endParaRPr lang="en-US" sz="2400" dirty="0"/>
          </a:p>
          <a:p>
            <a:r>
              <a:rPr lang="en-US" sz="2400" dirty="0"/>
              <a:t>Save clean genotype data with excluded SNP and individuals</a:t>
            </a:r>
          </a:p>
          <a:p>
            <a:pPr lvl="1"/>
            <a:r>
              <a:rPr lang="en-US" sz="2400" dirty="0"/>
              <a:t>For example for a </a:t>
            </a:r>
            <a:r>
              <a:rPr lang="en-US" sz="2400" dirty="0" err="1"/>
              <a:t>SNP_file</a:t>
            </a:r>
            <a:r>
              <a:rPr lang="en-US" sz="2400" dirty="0"/>
              <a:t> named </a:t>
            </a:r>
            <a:r>
              <a:rPr lang="en-US" sz="2400" i="1" dirty="0" err="1"/>
              <a:t>gt.snp</a:t>
            </a:r>
            <a:endParaRPr lang="en-US" sz="2400" i="1" dirty="0"/>
          </a:p>
          <a:p>
            <a:pPr lvl="1"/>
            <a:r>
              <a:rPr lang="en-US" sz="2400" dirty="0"/>
              <a:t>Clean </a:t>
            </a:r>
            <a:r>
              <a:rPr lang="en-US" sz="2400" dirty="0" err="1"/>
              <a:t>fles</a:t>
            </a:r>
            <a:r>
              <a:rPr lang="en-US" sz="2400" dirty="0"/>
              <a:t> will be:</a:t>
            </a:r>
          </a:p>
          <a:p>
            <a:pPr lvl="2"/>
            <a:r>
              <a:rPr lang="en-US" i="1" dirty="0" err="1"/>
              <a:t>gt.snp</a:t>
            </a:r>
            <a:r>
              <a:rPr lang="en-US" dirty="0" err="1"/>
              <a:t>_clean</a:t>
            </a:r>
            <a:endParaRPr lang="en-US" dirty="0"/>
          </a:p>
          <a:p>
            <a:pPr lvl="2"/>
            <a:r>
              <a:rPr lang="en-US" i="1" dirty="0" err="1"/>
              <a:t>gt.snp_clean</a:t>
            </a:r>
            <a:r>
              <a:rPr lang="en-US" dirty="0" err="1"/>
              <a:t>_XrefID</a:t>
            </a:r>
            <a:endParaRPr lang="en-US" dirty="0"/>
          </a:p>
          <a:p>
            <a:pPr lvl="1"/>
            <a:r>
              <a:rPr lang="en-US" sz="2400" dirty="0"/>
              <a:t>Removed SNP/animals will be output in files:</a:t>
            </a:r>
          </a:p>
          <a:p>
            <a:pPr lvl="2"/>
            <a:r>
              <a:rPr lang="en-US" dirty="0"/>
              <a:t> </a:t>
            </a:r>
            <a:r>
              <a:rPr lang="en-US" i="1" dirty="0" err="1"/>
              <a:t>gt.snp</a:t>
            </a:r>
            <a:r>
              <a:rPr lang="en-US" dirty="0" err="1"/>
              <a:t>_SNPs_removed</a:t>
            </a:r>
            <a:endParaRPr lang="en-US" dirty="0"/>
          </a:p>
          <a:p>
            <a:pPr lvl="2"/>
            <a:r>
              <a:rPr lang="en-US" dirty="0"/>
              <a:t> </a:t>
            </a:r>
            <a:r>
              <a:rPr lang="en-US" i="1" dirty="0" err="1"/>
              <a:t>gt.snp</a:t>
            </a:r>
            <a:r>
              <a:rPr lang="en-US" dirty="0" err="1"/>
              <a:t>_Animals_removed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393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0419"/>
          </a:xfrm>
        </p:spPr>
        <p:txBody>
          <a:bodyPr>
            <a:normAutofit/>
          </a:bodyPr>
          <a:lstStyle/>
          <a:p>
            <a:r>
              <a:rPr lang="es-ES" dirty="0" err="1"/>
              <a:t>Only</a:t>
            </a:r>
            <a:r>
              <a:rPr lang="es-ES" dirty="0"/>
              <a:t> QC in preGSf90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184"/>
            <a:ext cx="8229600" cy="4900188"/>
          </a:xfrm>
        </p:spPr>
        <p:txBody>
          <a:bodyPr>
            <a:normAutofit/>
          </a:bodyPr>
          <a:lstStyle/>
          <a:p>
            <a:r>
              <a:rPr lang="es-ES" dirty="0" err="1"/>
              <a:t>Quality</a:t>
            </a:r>
            <a:r>
              <a:rPr lang="es-ES" dirty="0"/>
              <a:t> control</a:t>
            </a:r>
          </a:p>
          <a:p>
            <a:r>
              <a:rPr lang="es-ES" dirty="0" err="1"/>
              <a:t>Genomic</a:t>
            </a:r>
            <a:r>
              <a:rPr lang="es-ES" dirty="0"/>
              <a:t> </a:t>
            </a:r>
            <a:r>
              <a:rPr lang="es-ES" dirty="0" err="1"/>
              <a:t>relationship</a:t>
            </a:r>
            <a:r>
              <a:rPr lang="es-ES" dirty="0"/>
              <a:t> </a:t>
            </a:r>
            <a:r>
              <a:rPr lang="es-ES" dirty="0" err="1"/>
              <a:t>matrix</a:t>
            </a:r>
            <a:endParaRPr lang="es-ES" dirty="0"/>
          </a:p>
          <a:p>
            <a:r>
              <a:rPr lang="es-ES" dirty="0" err="1"/>
              <a:t>How</a:t>
            </a:r>
            <a:r>
              <a:rPr lang="es-ES" dirty="0"/>
              <a:t> to do </a:t>
            </a:r>
            <a:r>
              <a:rPr lang="es-ES" dirty="0" err="1"/>
              <a:t>only</a:t>
            </a:r>
            <a:r>
              <a:rPr lang="es-ES" dirty="0"/>
              <a:t> QC </a:t>
            </a:r>
            <a:r>
              <a:rPr lang="es-ES" dirty="0" err="1"/>
              <a:t>avoiding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inverses</a:t>
            </a:r>
            <a:r>
              <a:rPr lang="es-ES" dirty="0"/>
              <a:t>:</a:t>
            </a:r>
          </a:p>
          <a:p>
            <a:pPr lvl="1"/>
            <a:r>
              <a:rPr lang="es-ES" dirty="0">
                <a:latin typeface="Courier New"/>
                <a:cs typeface="Courier New"/>
              </a:rPr>
              <a:t>OPTION </a:t>
            </a:r>
            <a:r>
              <a:rPr lang="es-ES" dirty="0" err="1">
                <a:latin typeface="Courier New"/>
                <a:cs typeface="Courier New"/>
              </a:rPr>
              <a:t>SNP_file</a:t>
            </a:r>
            <a:r>
              <a:rPr lang="es-ES" i="1" dirty="0">
                <a:latin typeface="Courier New"/>
                <a:cs typeface="Courier New"/>
              </a:rPr>
              <a:t> </a:t>
            </a:r>
            <a:r>
              <a:rPr lang="es-ES" i="1" dirty="0" err="1">
                <a:latin typeface="Courier New"/>
                <a:cs typeface="Courier New"/>
              </a:rPr>
              <a:t>marker.geno</a:t>
            </a:r>
            <a:endParaRPr lang="es-ES" i="1" dirty="0">
              <a:latin typeface="Courier New"/>
              <a:cs typeface="Courier New"/>
            </a:endParaRPr>
          </a:p>
          <a:p>
            <a:pPr lvl="1"/>
            <a:r>
              <a:rPr lang="es-ES" dirty="0">
                <a:latin typeface="Courier New"/>
                <a:cs typeface="Courier New"/>
              </a:rPr>
              <a:t>OPTION </a:t>
            </a:r>
            <a:r>
              <a:rPr lang="es-ES" dirty="0" err="1">
                <a:latin typeface="Courier New"/>
                <a:cs typeface="Courier New"/>
              </a:rPr>
              <a:t>saveCleanSNPs</a:t>
            </a:r>
            <a:endParaRPr lang="es-ES" dirty="0">
              <a:latin typeface="Courier New"/>
              <a:cs typeface="Courier New"/>
            </a:endParaRPr>
          </a:p>
          <a:p>
            <a:pPr lvl="1"/>
            <a:r>
              <a:rPr lang="es-ES_tradnl" dirty="0">
                <a:latin typeface="Courier New"/>
                <a:cs typeface="Courier New"/>
              </a:rPr>
              <a:t>OPTION </a:t>
            </a:r>
            <a:r>
              <a:rPr lang="es-ES_tradnl" dirty="0" err="1">
                <a:latin typeface="Courier New"/>
                <a:cs typeface="Courier New"/>
              </a:rPr>
              <a:t>createGInverse</a:t>
            </a:r>
            <a:r>
              <a:rPr lang="es-ES_tradnl" dirty="0">
                <a:latin typeface="Courier New"/>
                <a:cs typeface="Courier New"/>
              </a:rPr>
              <a:t> 0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s-ES_tradnl" dirty="0">
                <a:latin typeface="Courier New"/>
                <a:cs typeface="Courier New"/>
              </a:rPr>
              <a:t>OPTION createA22Inverse 0</a:t>
            </a:r>
            <a:endParaRPr lang="en-US" dirty="0">
              <a:latin typeface="Courier New"/>
              <a:cs typeface="Courier New"/>
            </a:endParaRPr>
          </a:p>
          <a:p>
            <a:pPr lvl="1"/>
            <a:r>
              <a:rPr lang="es-ES_tradnl" dirty="0">
                <a:latin typeface="Courier New"/>
                <a:cs typeface="Courier New"/>
              </a:rPr>
              <a:t>OPTION createGimA22i 0</a:t>
            </a:r>
            <a:endParaRPr lang="en-US" dirty="0">
              <a:latin typeface="Courier New"/>
              <a:cs typeface="Courier New"/>
            </a:endParaRP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88846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No </a:t>
            </a:r>
            <a:r>
              <a:rPr lang="es-ES" dirty="0" err="1"/>
              <a:t>Quality</a:t>
            </a:r>
            <a:r>
              <a:rPr lang="es-ES" dirty="0"/>
              <a:t>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ONLY use:</a:t>
            </a:r>
          </a:p>
          <a:p>
            <a:pPr lvl="1"/>
            <a:r>
              <a:rPr lang="es-ES" dirty="0" err="1"/>
              <a:t>If</a:t>
            </a:r>
            <a:r>
              <a:rPr lang="es-ES" dirty="0"/>
              <a:t> QC </a:t>
            </a:r>
            <a:r>
              <a:rPr lang="es-ES" dirty="0" err="1"/>
              <a:t>was</a:t>
            </a:r>
            <a:r>
              <a:rPr lang="es-ES" dirty="0"/>
              <a:t> </a:t>
            </a:r>
            <a:r>
              <a:rPr lang="es-ES" dirty="0" err="1"/>
              <a:t>performed</a:t>
            </a:r>
            <a:r>
              <a:rPr lang="es-ES" dirty="0"/>
              <a:t> in a </a:t>
            </a:r>
            <a:r>
              <a:rPr lang="es-ES" dirty="0" err="1"/>
              <a:t>previous</a:t>
            </a:r>
            <a:r>
              <a:rPr lang="es-ES" dirty="0"/>
              <a:t> </a:t>
            </a:r>
            <a:r>
              <a:rPr lang="es-ES" dirty="0" err="1"/>
              <a:t>run</a:t>
            </a:r>
            <a:endParaRPr lang="es-ES" dirty="0"/>
          </a:p>
          <a:p>
            <a:pPr lvl="1"/>
            <a:r>
              <a:rPr lang="es-ES" dirty="0"/>
              <a:t>and “</a:t>
            </a:r>
            <a:r>
              <a:rPr lang="es-ES" dirty="0" err="1"/>
              <a:t>clean</a:t>
            </a:r>
            <a:r>
              <a:rPr lang="es-ES" dirty="0"/>
              <a:t>” </a:t>
            </a:r>
            <a:r>
              <a:rPr lang="es-ES" dirty="0" err="1"/>
              <a:t>genotype</a:t>
            </a:r>
            <a:r>
              <a:rPr lang="es-ES" dirty="0"/>
              <a:t> file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used</a:t>
            </a:r>
            <a:endParaRPr lang="es-ES" dirty="0"/>
          </a:p>
          <a:p>
            <a:endParaRPr lang="es-ES" dirty="0"/>
          </a:p>
          <a:p>
            <a:pPr marL="342900" lvl="1" indent="-342900">
              <a:buFont typeface="Arial"/>
              <a:buChar char="•"/>
            </a:pPr>
            <a:r>
              <a:rPr lang="es-ES" dirty="0">
                <a:latin typeface="Courier New"/>
                <a:cs typeface="Courier New"/>
              </a:rPr>
              <a:t>OPTION </a:t>
            </a:r>
            <a:r>
              <a:rPr lang="es-ES" dirty="0" err="1">
                <a:latin typeface="Courier New"/>
                <a:cs typeface="Courier New"/>
              </a:rPr>
              <a:t>SNP_file</a:t>
            </a:r>
            <a:r>
              <a:rPr lang="es-ES" i="1" dirty="0">
                <a:latin typeface="Courier New"/>
                <a:cs typeface="Courier New"/>
              </a:rPr>
              <a:t> </a:t>
            </a:r>
            <a:r>
              <a:rPr lang="es-ES" i="1" dirty="0" err="1">
                <a:latin typeface="Courier New"/>
                <a:cs typeface="Courier New"/>
              </a:rPr>
              <a:t>marker.geno_clean</a:t>
            </a:r>
            <a:endParaRPr lang="es-ES" dirty="0">
              <a:latin typeface="Courier New"/>
              <a:cs typeface="Courier New"/>
            </a:endParaRPr>
          </a:p>
          <a:p>
            <a:pPr marL="342900" lvl="1" indent="-342900">
              <a:buFont typeface="Arial"/>
              <a:buChar char="•"/>
            </a:pPr>
            <a:r>
              <a:rPr lang="es-ES" dirty="0">
                <a:latin typeface="Courier New"/>
                <a:cs typeface="Courier New"/>
              </a:rPr>
              <a:t>OPTION </a:t>
            </a:r>
            <a:r>
              <a:rPr lang="es-ES" dirty="0" err="1">
                <a:latin typeface="Courier New"/>
                <a:cs typeface="Courier New"/>
              </a:rPr>
              <a:t>no_quality_control</a:t>
            </a:r>
            <a:endParaRPr lang="es-ES" dirty="0">
              <a:latin typeface="Courier New"/>
              <a:cs typeface="Courier New"/>
            </a:endParaRPr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Oval 3"/>
          <p:cNvSpPr/>
          <p:nvPr/>
        </p:nvSpPr>
        <p:spPr>
          <a:xfrm>
            <a:off x="6563762" y="3639493"/>
            <a:ext cx="1593414" cy="100493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861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1366"/>
          </a:xfrm>
        </p:spPr>
        <p:txBody>
          <a:bodyPr/>
          <a:lstStyle/>
          <a:p>
            <a:r>
              <a:rPr lang="es-ES" dirty="0"/>
              <a:t>Use in </a:t>
            </a:r>
            <a:r>
              <a:rPr lang="es-ES" dirty="0" err="1"/>
              <a:t>application</a:t>
            </a:r>
            <a:r>
              <a:rPr lang="es-ES" dirty="0"/>
              <a:t> </a:t>
            </a:r>
            <a:r>
              <a:rPr lang="es-ES" dirty="0" err="1"/>
              <a:t>programs</a:t>
            </a:r>
            <a:endParaRPr lang="es-E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253497" y="1509666"/>
            <a:ext cx="8890503" cy="5253273"/>
          </a:xfrm>
        </p:spPr>
        <p:txBody>
          <a:bodyPr>
            <a:normAutofit/>
          </a:bodyPr>
          <a:lstStyle/>
          <a:p>
            <a:r>
              <a:rPr lang="es-ES" sz="2400" dirty="0"/>
              <a:t>Use renumf90 </a:t>
            </a:r>
            <a:r>
              <a:rPr lang="es-ES" sz="2400" dirty="0" err="1"/>
              <a:t>for</a:t>
            </a:r>
            <a:r>
              <a:rPr lang="es-ES" sz="2400" dirty="0"/>
              <a:t> </a:t>
            </a:r>
            <a:r>
              <a:rPr lang="es-ES" sz="2400" dirty="0" err="1"/>
              <a:t>renumbering</a:t>
            </a:r>
            <a:r>
              <a:rPr lang="es-ES" sz="2400" dirty="0"/>
              <a:t> and </a:t>
            </a:r>
            <a:r>
              <a:rPr lang="es-ES" sz="2400" dirty="0" err="1"/>
              <a:t>creation</a:t>
            </a:r>
            <a:r>
              <a:rPr lang="es-ES" sz="2400" dirty="0"/>
              <a:t> of </a:t>
            </a:r>
            <a:r>
              <a:rPr lang="es-ES" sz="2400" dirty="0" err="1"/>
              <a:t>XrefID</a:t>
            </a:r>
            <a:r>
              <a:rPr lang="es-ES" sz="2400" dirty="0"/>
              <a:t> and files</a:t>
            </a:r>
          </a:p>
          <a:p>
            <a:pPr marL="365760" lvl="1" indent="0">
              <a:buNone/>
            </a:pPr>
            <a:r>
              <a:rPr lang="es-ES" dirty="0">
                <a:latin typeface="Courier New"/>
                <a:cs typeface="Courier New"/>
              </a:rPr>
              <a:t>SNP_FILE</a:t>
            </a:r>
          </a:p>
          <a:p>
            <a:pPr marL="365760" lvl="1" indent="0">
              <a:buNone/>
            </a:pPr>
            <a:r>
              <a:rPr lang="es-ES" dirty="0" err="1">
                <a:latin typeface="Courier New"/>
                <a:cs typeface="Courier New"/>
              </a:rPr>
              <a:t>marker.geno</a:t>
            </a:r>
            <a:endParaRPr lang="es-E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sz="2400" dirty="0"/>
          </a:p>
          <a:p>
            <a:endParaRPr lang="es-ES" sz="2400" dirty="0"/>
          </a:p>
          <a:p>
            <a:endParaRPr lang="es-ES" sz="2400" dirty="0"/>
          </a:p>
          <a:p>
            <a:r>
              <a:rPr lang="es-ES" sz="2400" dirty="0"/>
              <a:t>Run preGSf90 </a:t>
            </a:r>
            <a:r>
              <a:rPr lang="es-ES" sz="2400" dirty="0" err="1"/>
              <a:t>with</a:t>
            </a:r>
            <a:r>
              <a:rPr lang="es-ES" sz="2400" dirty="0"/>
              <a:t> </a:t>
            </a:r>
            <a:r>
              <a:rPr lang="es-ES" sz="2400" dirty="0" err="1"/>
              <a:t>quality</a:t>
            </a:r>
            <a:r>
              <a:rPr lang="es-ES" sz="2400" dirty="0"/>
              <a:t> control, </a:t>
            </a:r>
            <a:r>
              <a:rPr lang="es-ES" sz="2400" dirty="0" err="1"/>
              <a:t>saving</a:t>
            </a:r>
            <a:r>
              <a:rPr lang="es-ES" sz="2400" dirty="0"/>
              <a:t> </a:t>
            </a:r>
            <a:r>
              <a:rPr lang="es-ES" sz="2400" dirty="0" err="1"/>
              <a:t>clean</a:t>
            </a:r>
            <a:r>
              <a:rPr lang="es-ES" sz="2400" dirty="0"/>
              <a:t> files</a:t>
            </a:r>
          </a:p>
          <a:p>
            <a:pPr marL="0" indent="0">
              <a:buNone/>
            </a:pPr>
            <a:endParaRPr lang="es-ES" sz="2400" dirty="0"/>
          </a:p>
          <a:p>
            <a:r>
              <a:rPr lang="es-ES" sz="2400" dirty="0"/>
              <a:t>Run </a:t>
            </a:r>
            <a:r>
              <a:rPr lang="es-ES" sz="2400" dirty="0" err="1"/>
              <a:t>further</a:t>
            </a:r>
            <a:r>
              <a:rPr lang="es-ES" sz="2400" dirty="0"/>
              <a:t> </a:t>
            </a:r>
            <a:r>
              <a:rPr lang="es-ES" sz="2400" dirty="0" err="1"/>
              <a:t>programs</a:t>
            </a:r>
            <a:r>
              <a:rPr lang="es-ES" sz="2400" dirty="0"/>
              <a:t> as </a:t>
            </a:r>
            <a:r>
              <a:rPr lang="es-ES" sz="2400" dirty="0" err="1"/>
              <a:t>needed</a:t>
            </a:r>
            <a:endParaRPr lang="es-ES" sz="2400" dirty="0"/>
          </a:p>
          <a:p>
            <a:pPr lvl="1"/>
            <a:r>
              <a:rPr lang="es-ES" sz="2400" dirty="0"/>
              <a:t>blupf90, airemlf90, gibbs2f90, …</a:t>
            </a:r>
          </a:p>
          <a:p>
            <a:pPr marL="457200" lvl="1" indent="0">
              <a:buNone/>
            </a:pPr>
            <a:endParaRPr lang="es-ES" sz="24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9860" y="2124968"/>
            <a:ext cx="1438275" cy="239077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146494" y="3494633"/>
            <a:ext cx="1530036" cy="37119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824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PreGSf90 wiki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934" y="1313365"/>
            <a:ext cx="6964848" cy="5479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48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81" y="1391215"/>
            <a:ext cx="8886825" cy="51816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1475722" y="1381426"/>
            <a:ext cx="162961" cy="221039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574600" y="1361814"/>
            <a:ext cx="162961" cy="221039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465168" y="4467159"/>
            <a:ext cx="162961" cy="221039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463663" y="5298535"/>
            <a:ext cx="162961" cy="221039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953329" y="1360308"/>
            <a:ext cx="162961" cy="221039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23716" y="1351257"/>
            <a:ext cx="162961" cy="221039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94891" y="1351260"/>
            <a:ext cx="162961" cy="221039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954959" y="1342207"/>
            <a:ext cx="162961" cy="221039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2428" y="1258432"/>
            <a:ext cx="8886825" cy="344033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rot="16200000">
            <a:off x="-1219565" y="3633843"/>
            <a:ext cx="5558829" cy="264797"/>
          </a:xfrm>
          <a:prstGeom prst="rect">
            <a:avLst/>
          </a:prstGeom>
          <a:noFill/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472717" y="5117492"/>
            <a:ext cx="162961" cy="221039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572381" y="1349756"/>
            <a:ext cx="162961" cy="221039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160371" y="516110"/>
            <a:ext cx="7876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F0"/>
                </a:solidFill>
              </a:rPr>
              <a:t>SNP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9776" y="796767"/>
            <a:ext cx="1284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B050"/>
                </a:solidFill>
              </a:rPr>
              <a:t>ANIMAL</a:t>
            </a:r>
          </a:p>
        </p:txBody>
      </p:sp>
    </p:spTree>
    <p:extLst>
      <p:ext uri="{BB962C8B-B14F-4D97-AF65-F5344CB8AC3E}">
        <p14:creationId xmlns:p14="http://schemas.microsoft.com/office/powerpoint/2010/main" val="1819287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 err="1"/>
              <a:t>Allele</a:t>
            </a:r>
            <a:r>
              <a:rPr lang="es-ES" dirty="0"/>
              <a:t> </a:t>
            </a:r>
            <a:r>
              <a:rPr lang="es-ES" dirty="0" err="1"/>
              <a:t>Frequency</a:t>
            </a:r>
            <a:endParaRPr lang="es-E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76" y="2397314"/>
            <a:ext cx="7161291" cy="41755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4689" y="2397313"/>
            <a:ext cx="135802" cy="4175501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99176" y="1222217"/>
                <a:ext cx="848762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fr-FR" sz="2000" dirty="0"/>
                  <a:t>The </a:t>
                </a:r>
                <a:r>
                  <a:rPr lang="fr-FR" sz="2000" dirty="0" err="1"/>
                  <a:t>allele</a:t>
                </a:r>
                <a:r>
                  <a:rPr lang="fr-FR" sz="2000" dirty="0"/>
                  <a:t> </a:t>
                </a:r>
                <a:r>
                  <a:rPr lang="fr-FR" sz="2000" dirty="0" err="1"/>
                  <a:t>frequency</a:t>
                </a:r>
                <a:r>
                  <a:rPr lang="fr-FR" sz="2000" dirty="0"/>
                  <a:t> </a:t>
                </a:r>
                <a14:m>
                  <m:oMath xmlns:m="http://schemas.openxmlformats.org/officeDocument/2006/math">
                    <m:r>
                      <a:rPr lang="fr-FR" sz="20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fr-FR" sz="2000" dirty="0"/>
                  <a:t> </a:t>
                </a:r>
                <a:r>
                  <a:rPr lang="fr-FR" sz="2000" dirty="0" err="1"/>
                  <a:t>is</a:t>
                </a:r>
                <a:r>
                  <a:rPr lang="fr-FR" sz="2000" dirty="0"/>
                  <a:t> </a:t>
                </a:r>
                <a:r>
                  <a:rPr lang="fr-FR" sz="2000" dirty="0" err="1"/>
                  <a:t>simply</a:t>
                </a:r>
                <a:r>
                  <a:rPr lang="fr-FR" sz="2000" dirty="0"/>
                  <a:t> the </a:t>
                </a:r>
                <a:r>
                  <a:rPr lang="fr-FR" sz="2000" dirty="0" err="1"/>
                  <a:t>frequency</a:t>
                </a:r>
                <a:r>
                  <a:rPr lang="fr-FR" sz="2000" dirty="0"/>
                  <a:t> of the </a:t>
                </a:r>
                <a:r>
                  <a:rPr lang="fr-FR" sz="2000" dirty="0" err="1"/>
                  <a:t>reference</a:t>
                </a:r>
                <a:r>
                  <a:rPr lang="fr-FR" sz="2000" dirty="0"/>
                  <a:t> </a:t>
                </a:r>
                <a:r>
                  <a:rPr lang="fr-FR" sz="2000" dirty="0" err="1"/>
                  <a:t>allele</a:t>
                </a:r>
                <a:endParaRPr lang="fr-FR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76" y="1222217"/>
                <a:ext cx="8487624" cy="707886"/>
              </a:xfrm>
              <a:prstGeom prst="rect">
                <a:avLst/>
              </a:prstGeom>
              <a:blipFill>
                <a:blip r:embed="rId3"/>
                <a:stretch>
                  <a:fillRect l="-647" t="-42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3431264" y="2397313"/>
            <a:ext cx="4273235" cy="41755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30 animals = 60 alleles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0 = AA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1 = AB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2 = BB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How many copies of B: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(1+2+1+1+1+…+1)/60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			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Average/2</a:t>
            </a:r>
          </a:p>
          <a:p>
            <a:pPr lvl="1"/>
            <a:endParaRPr lang="en-US" sz="2400" dirty="0">
              <a:solidFill>
                <a:schemeClr val="tx1"/>
              </a:solidFill>
            </a:endParaRPr>
          </a:p>
          <a:p>
            <a:pPr marL="288925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Allele frequency of B = 0.7167</a:t>
            </a:r>
          </a:p>
          <a:p>
            <a:pPr marL="288925" lvl="1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Allele frequency of A = 0.2833</a:t>
            </a:r>
          </a:p>
          <a:p>
            <a:pPr lvl="1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42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 err="1"/>
              <a:t>Minor</a:t>
            </a:r>
            <a:r>
              <a:rPr lang="es-ES" dirty="0"/>
              <a:t> </a:t>
            </a:r>
            <a:r>
              <a:rPr lang="es-ES" dirty="0" err="1"/>
              <a:t>allele</a:t>
            </a:r>
            <a:r>
              <a:rPr lang="es-ES" dirty="0"/>
              <a:t> </a:t>
            </a:r>
            <a:r>
              <a:rPr lang="es-ES" dirty="0" err="1"/>
              <a:t>Frequency</a:t>
            </a:r>
            <a:endParaRPr lang="es-ES" dirty="0"/>
          </a:p>
        </p:txBody>
      </p:sp>
      <p:sp>
        <p:nvSpPr>
          <p:cNvPr id="7" name="TextBox 6"/>
          <p:cNvSpPr txBox="1"/>
          <p:nvPr/>
        </p:nvSpPr>
        <p:spPr>
          <a:xfrm>
            <a:off x="199176" y="1222217"/>
            <a:ext cx="84876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MAF </a:t>
            </a:r>
            <a:r>
              <a:rPr lang="fr-FR" sz="2400" dirty="0" err="1"/>
              <a:t>is</a:t>
            </a:r>
            <a:r>
              <a:rPr lang="fr-FR" sz="2400" dirty="0"/>
              <a:t> the </a:t>
            </a:r>
            <a:r>
              <a:rPr lang="fr-FR" sz="2400" dirty="0" err="1"/>
              <a:t>lowest</a:t>
            </a:r>
            <a:r>
              <a:rPr lang="fr-FR" sz="2400" dirty="0"/>
              <a:t> of the </a:t>
            </a:r>
            <a:r>
              <a:rPr lang="fr-FR" sz="2400" dirty="0" err="1"/>
              <a:t>two</a:t>
            </a:r>
            <a:r>
              <a:rPr lang="fr-FR" sz="2400" dirty="0"/>
              <a:t> </a:t>
            </a:r>
            <a:r>
              <a:rPr lang="fr-FR" sz="2400" dirty="0" err="1"/>
              <a:t>allele</a:t>
            </a:r>
            <a:r>
              <a:rPr lang="fr-FR" sz="2400" dirty="0"/>
              <a:t> </a:t>
            </a:r>
            <a:r>
              <a:rPr lang="fr-FR" sz="2400" dirty="0" err="1"/>
              <a:t>frequecies</a:t>
            </a:r>
            <a:endParaRPr lang="fr-F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99176" y="1711538"/>
                <a:ext cx="7202032" cy="18355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 smtClean="0">
                        <a:latin typeface="Cambria Math" panose="02040503050406030204" pitchFamily="18" charset="0"/>
                      </a:rPr>
                      <m:t>𝑓𝑟𝑒𝑞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endParaRPr lang="en-US" sz="2400" i="1" dirty="0"/>
              </a:p>
              <a:p>
                <a:pPr marL="342900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=1−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𝑓𝑟𝑒𝑞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2400" i="1" dirty="0"/>
              </a:p>
              <a:p>
                <a:pPr marL="342900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𝑀𝐴𝐹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𝑚𝑖𝑛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342900" indent="-342900">
                  <a:lnSpc>
                    <a:spcPct val="120000"/>
                  </a:lnSpc>
                  <a:buFont typeface="Arial" panose="020B0604020202020204" pitchFamily="34" charset="0"/>
                  <a:buChar char="•"/>
                </a:pPr>
                <a:r>
                  <a:rPr lang="en-US" sz="2400" dirty="0"/>
                  <a:t>Why is MAF important?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76" y="1711538"/>
                <a:ext cx="7202032" cy="1835567"/>
              </a:xfrm>
              <a:prstGeom prst="rect">
                <a:avLst/>
              </a:prstGeom>
              <a:blipFill>
                <a:blip r:embed="rId2"/>
                <a:stretch>
                  <a:fillRect l="-1185" b="-66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57198" y="3754259"/>
                <a:ext cx="8686801" cy="24006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 fixed marker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2000" dirty="0"/>
                  <a:t> or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sz="2000" dirty="0"/>
                  <a:t>) gives no information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An almost-fixed marker (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=0.0001</m:t>
                    </m:r>
                  </m:oMath>
                </a14:m>
                <a:r>
                  <a:rPr lang="en-US" sz="2000" dirty="0"/>
                  <a:t> or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=0.9999</m:t>
                    </m:r>
                  </m:oMath>
                </a14:m>
                <a:r>
                  <a:rPr lang="en-US" sz="2000" dirty="0"/>
                  <a:t>) gives almost no info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/>
                  <a:t>Common sense: delete markers with MAF&lt;0.01 or &lt;0.05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For prediction and GWAS it does not make much difference</a:t>
                </a:r>
              </a:p>
              <a:p>
                <a:pPr marL="342900" indent="-34290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sz="2000" dirty="0"/>
                  <a:t>For sequence analysis with </a:t>
                </a:r>
                <a:r>
                  <a:rPr lang="en-US" sz="2000" i="1" dirty="0"/>
                  <a:t>de novo</a:t>
                </a:r>
                <a:r>
                  <a:rPr lang="en-US" sz="2000" dirty="0"/>
                  <a:t> variants it makes a difference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8" y="3754259"/>
                <a:ext cx="8686801" cy="2400657"/>
              </a:xfrm>
              <a:prstGeom prst="rect">
                <a:avLst/>
              </a:prstGeom>
              <a:blipFill>
                <a:blip r:embed="rId3"/>
                <a:stretch>
                  <a:fillRect l="-632" b="-15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4063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/>
              <a:t>Hardy-</a:t>
            </a:r>
            <a:r>
              <a:rPr lang="es-ES" dirty="0" err="1"/>
              <a:t>Weinberg</a:t>
            </a:r>
            <a:r>
              <a:rPr lang="es-ES" dirty="0"/>
              <a:t> </a:t>
            </a:r>
            <a:r>
              <a:rPr lang="es-ES" dirty="0" err="1"/>
              <a:t>Equilibrium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0F164851-2D23-CB4F-A1CB-E49F2FE629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5718" y="1616044"/>
                <a:ext cx="8229600" cy="4929611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If animals reproduce at random we expect to find HW proportions of genotypes: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We can use a Chi-square test to test this, but</a:t>
                </a:r>
              </a:p>
              <a:p>
                <a:pPr lvl="1"/>
                <a:r>
                  <a:rPr lang="en-US" dirty="0"/>
                  <a:t>Does HWE equilibrium this hold?</a:t>
                </a:r>
              </a:p>
              <a:p>
                <a:pPr lvl="1"/>
                <a:r>
                  <a:rPr lang="en-US" dirty="0"/>
                  <a:t>Only approximately</a:t>
                </a:r>
              </a:p>
              <a:p>
                <a:pPr lvl="1"/>
                <a:r>
                  <a:rPr lang="en-US" dirty="0"/>
                  <a:t>At each generation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/>
                  <a:t> changes a little bit, so it does not hold across all generations</a:t>
                </a:r>
              </a:p>
              <a:p>
                <a:pPr lvl="1"/>
                <a:r>
                  <a:rPr lang="en-US" dirty="0"/>
                  <a:t>Also, animals do not mate at random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0F164851-2D23-CB4F-A1CB-E49F2FE629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5718" y="1616044"/>
                <a:ext cx="8229600" cy="4929611"/>
              </a:xfrm>
              <a:blipFill>
                <a:blip r:embed="rId2"/>
                <a:stretch>
                  <a:fillRect l="-1704" t="-2596" r="-2000" b="-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6720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/>
              <a:t>Hardy-</a:t>
            </a:r>
            <a:r>
              <a:rPr lang="es-ES" dirty="0" err="1"/>
              <a:t>Weinberg</a:t>
            </a:r>
            <a:r>
              <a:rPr lang="es-ES" dirty="0"/>
              <a:t> </a:t>
            </a:r>
            <a:r>
              <a:rPr lang="es-ES" dirty="0" err="1"/>
              <a:t>Equilibrium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0F164851-2D23-CB4F-A1CB-E49F2FE629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4772" y="1579830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Rule of thumb used by AIPL (</a:t>
                </a:r>
                <a:r>
                  <a:rPr lang="en-US" dirty="0" err="1"/>
                  <a:t>Wiggans</a:t>
                </a:r>
                <a:r>
                  <a:rPr lang="en-US" dirty="0"/>
                  <a:t> 2011):</a:t>
                </a:r>
              </a:p>
              <a:p>
                <a:r>
                  <a:rPr lang="en-US" sz="2800" dirty="0"/>
                  <a:t>Number of heterozygotes should not deviate too much</a:t>
                </a:r>
              </a:p>
              <a:p>
                <a:r>
                  <a:rPr lang="fr-FR" sz="2800" dirty="0" err="1"/>
                  <a:t>Delete</a:t>
                </a:r>
                <a:r>
                  <a:rPr lang="fr-FR" sz="2800" dirty="0"/>
                  <a:t> marker if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fr-FR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fr-FR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𝑜𝑓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h𝑒𝑡𝑒𝑟𝑜𝑧𝑦𝑔𝑜𝑡𝑒𝑠</m:t>
                            </m:r>
                          </m:num>
                          <m:den>
                            <m:r>
                              <a:rPr lang="fr-FR" sz="28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fr-FR" sz="2800" i="1">
                            <a:latin typeface="Cambria Math" panose="02040503050406030204" pitchFamily="18" charset="0"/>
                          </a:rPr>
                          <m:t>𝑝𝑞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&gt;0.15</m:t>
                    </m:r>
                  </m:oMath>
                </a14:m>
                <a:endParaRPr lang="fr-FR" sz="2800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0F164851-2D23-CB4F-A1CB-E49F2FE629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4772" y="1579830"/>
                <a:ext cx="8229600" cy="4525963"/>
              </a:xfrm>
              <a:blipFill>
                <a:blip r:embed="rId2"/>
                <a:stretch>
                  <a:fillRect l="-1852" t="-1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835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54822"/>
            <a:ext cx="8229600" cy="793494"/>
          </a:xfrm>
        </p:spPr>
        <p:txBody>
          <a:bodyPr/>
          <a:lstStyle/>
          <a:p>
            <a:r>
              <a:rPr lang="es-ES" dirty="0"/>
              <a:t>Non-</a:t>
            </a:r>
            <a:r>
              <a:rPr lang="es-ES" dirty="0" err="1"/>
              <a:t>mapped</a:t>
            </a:r>
            <a:r>
              <a:rPr lang="es-ES" dirty="0"/>
              <a:t> SNP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518023D-009E-C146-8822-97EEAC3740FF}"/>
              </a:ext>
            </a:extLst>
          </p:cNvPr>
          <p:cNvSpPr txBox="1">
            <a:spLocks/>
          </p:cNvSpPr>
          <p:nvPr/>
        </p:nvSpPr>
        <p:spPr>
          <a:xfrm>
            <a:off x="457200" y="1600200"/>
            <a:ext cx="84352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SNP markers are in chromosomes</a:t>
            </a:r>
          </a:p>
          <a:p>
            <a:r>
              <a:rPr lang="en-US" dirty="0"/>
              <a:t>The position of some SNP is still unknown!</a:t>
            </a:r>
          </a:p>
          <a:p>
            <a:r>
              <a:rPr lang="en-US" dirty="0"/>
              <a:t>This is reported as “chromosome 0”</a:t>
            </a:r>
          </a:p>
          <a:p>
            <a:r>
              <a:rPr lang="en-US" dirty="0"/>
              <a:t>It is better to remove these markers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451" y="4711807"/>
            <a:ext cx="2436231" cy="1874024"/>
          </a:xfrm>
          <a:prstGeom prst="rect">
            <a:avLst/>
          </a:prstGeom>
        </p:spPr>
      </p:pic>
      <p:sp>
        <p:nvSpPr>
          <p:cNvPr id="8" name="Down Arrow 7"/>
          <p:cNvSpPr/>
          <p:nvPr/>
        </p:nvSpPr>
        <p:spPr>
          <a:xfrm>
            <a:off x="4683893" y="4075593"/>
            <a:ext cx="181069" cy="49794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299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3409</TotalTime>
  <Words>1465</Words>
  <Application>Microsoft Macintosh PowerPoint</Application>
  <PresentationFormat>On-screen Show (4:3)</PresentationFormat>
  <Paragraphs>315</Paragraphs>
  <Slides>38</Slides>
  <Notes>0</Notes>
  <HiddenSlides>2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Cambria Math</vt:lpstr>
      <vt:lpstr>Courier New</vt:lpstr>
      <vt:lpstr>Office Theme</vt:lpstr>
      <vt:lpstr>Equation</vt:lpstr>
      <vt:lpstr>PreGSf90 for Quality Control of SNP data</vt:lpstr>
      <vt:lpstr>SNP data</vt:lpstr>
      <vt:lpstr>Call rate</vt:lpstr>
      <vt:lpstr>PowerPoint Presentation</vt:lpstr>
      <vt:lpstr>Allele Frequency</vt:lpstr>
      <vt:lpstr>Minor allele Frequency</vt:lpstr>
      <vt:lpstr>Hardy-Weinberg Equilibrium</vt:lpstr>
      <vt:lpstr>Hardy-Weinberg Equilibrium</vt:lpstr>
      <vt:lpstr>Non-mapped SNP</vt:lpstr>
      <vt:lpstr>Mendelian conflicts</vt:lpstr>
      <vt:lpstr>Mendelian conflicts</vt:lpstr>
      <vt:lpstr>Duplicate genotypes</vt:lpstr>
      <vt:lpstr>Linkage disequilibrium</vt:lpstr>
      <vt:lpstr>Linkage disequilibrium</vt:lpstr>
      <vt:lpstr>Linkage disequilibrium</vt:lpstr>
      <vt:lpstr>Linkage disequilibrium</vt:lpstr>
      <vt:lpstr>Measures of LD: r2</vt:lpstr>
      <vt:lpstr>preGSf90</vt:lpstr>
      <vt:lpstr>preGSf90</vt:lpstr>
      <vt:lpstr>Run renumf90 before preGSf90</vt:lpstr>
      <vt:lpstr>Parameter files</vt:lpstr>
      <vt:lpstr>Pedigree file from RENUMF90</vt:lpstr>
      <vt:lpstr>SNP file &amp; Cross Reference Id</vt:lpstr>
      <vt:lpstr>Output Files from preGSf90</vt:lpstr>
      <vt:lpstr>Quality control default exclusion</vt:lpstr>
      <vt:lpstr>PowerPoint Presentation</vt:lpstr>
      <vt:lpstr>Parent-progeny conflicts</vt:lpstr>
      <vt:lpstr>Parent-progeny conflicts</vt:lpstr>
      <vt:lpstr>Control default values</vt:lpstr>
      <vt:lpstr>Other Options</vt:lpstr>
      <vt:lpstr>LD calculation and options</vt:lpstr>
      <vt:lpstr>SNP map file</vt:lpstr>
      <vt:lpstr>SNP map file – new default</vt:lpstr>
      <vt:lpstr>Saving ‘clean’ files</vt:lpstr>
      <vt:lpstr>Only QC in preGSf90</vt:lpstr>
      <vt:lpstr>No Quality control</vt:lpstr>
      <vt:lpstr>Use in application programs</vt:lpstr>
      <vt:lpstr>PreGSf90 wiki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Forming Single-step mixed model equation and quality control</dc:title>
  <dc:creator>Ignacio Aguilar</dc:creator>
  <cp:lastModifiedBy>Microsoft Office User</cp:lastModifiedBy>
  <cp:revision>176</cp:revision>
  <dcterms:created xsi:type="dcterms:W3CDTF">2012-11-21T21:56:18Z</dcterms:created>
  <dcterms:modified xsi:type="dcterms:W3CDTF">2019-09-04T18:50:20Z</dcterms:modified>
</cp:coreProperties>
</file>